
<file path=[Content_Types].xml><?xml version="1.0" encoding="utf-8"?>
<Types xmlns="http://schemas.openxmlformats.org/package/2006/content-types">
  <Default Extension="crdownload"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media/image19.jpg" ContentType="image/jpg"/>
  <Override PartName="/ppt/notesSlides/notesSlide1.xml" ContentType="application/vnd.openxmlformats-officedocument.presentationml.notesSlide+xml"/>
  <Override PartName="/ppt/media/image21.jpg" ContentType="image/jpg"/>
  <Override PartName="/ppt/notesSlides/notesSlide2.xml" ContentType="application/vnd.openxmlformats-officedocument.presentationml.notesSlide+xml"/>
  <Override PartName="/ppt/media/image22.jpg" ContentType="image/jpg"/>
  <Override PartName="/ppt/media/image23.jpg" ContentType="image/jpg"/>
  <Override PartName="/ppt/media/image24.jpg" ContentType="image/jpg"/>
  <Override PartName="/ppt/media/image25.jpg" ContentType="image/jpg"/>
  <Override PartName="/ppt/media/image43.jpg" ContentType="image/jpg"/>
  <Override PartName="/ppt/media/image45.jpg" ContentType="image/jpg"/>
  <Override PartName="/ppt/media/image49.jpg" ContentType="image/jpg"/>
  <Override PartName="/ppt/media/image51.jpg" ContentType="image/jpg"/>
  <Override PartName="/ppt/media/image65.jpg" ContentType="image/jpg"/>
  <Override PartName="/ppt/media/image66.jpg" ContentType="image/jpg"/>
  <Override PartName="/ppt/media/image69.jpg" ContentType="image/jpg"/>
  <Override PartName="/ppt/media/image70.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305" r:id="rId4"/>
    <p:sldId id="310" r:id="rId5"/>
    <p:sldId id="313" r:id="rId6"/>
    <p:sldId id="314" r:id="rId7"/>
    <p:sldId id="318" r:id="rId8"/>
    <p:sldId id="320" r:id="rId9"/>
    <p:sldId id="306" r:id="rId10"/>
    <p:sldId id="321" r:id="rId11"/>
    <p:sldId id="308" r:id="rId12"/>
    <p:sldId id="307" r:id="rId13"/>
    <p:sldId id="309" r:id="rId14"/>
    <p:sldId id="259" r:id="rId15"/>
    <p:sldId id="263" r:id="rId16"/>
    <p:sldId id="267" r:id="rId17"/>
    <p:sldId id="271" r:id="rId18"/>
    <p:sldId id="273" r:id="rId19"/>
    <p:sldId id="274" r:id="rId20"/>
    <p:sldId id="272" r:id="rId21"/>
    <p:sldId id="262" r:id="rId22"/>
    <p:sldId id="261" r:id="rId23"/>
    <p:sldId id="276" r:id="rId24"/>
    <p:sldId id="277" r:id="rId25"/>
    <p:sldId id="292" r:id="rId26"/>
    <p:sldId id="279" r:id="rId27"/>
    <p:sldId id="284" r:id="rId28"/>
    <p:sldId id="296" r:id="rId29"/>
    <p:sldId id="297" r:id="rId30"/>
    <p:sldId id="298" r:id="rId31"/>
    <p:sldId id="299" r:id="rId32"/>
    <p:sldId id="278" r:id="rId33"/>
    <p:sldId id="315" r:id="rId34"/>
    <p:sldId id="316" r:id="rId35"/>
    <p:sldId id="317" r:id="rId36"/>
    <p:sldId id="258" r:id="rId37"/>
    <p:sldId id="304" r:id="rId38"/>
    <p:sldId id="303" r:id="rId39"/>
  </p:sldIdLst>
  <p:sldSz cx="12801600" cy="9601200" type="A3"/>
  <p:notesSz cx="12801600" cy="96012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0" d="100"/>
          <a:sy n="80" d="100"/>
        </p:scale>
        <p:origin x="1602"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13.216"/>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0 1,'6'0,"2"5,11 21,2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13.893"/>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14.301"/>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14.499"/>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14.833"/>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41.164"/>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41.825"/>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2T10:22:42.171"/>
    </inkml:context>
    <inkml:brush xml:id="br0">
      <inkml:brushProperty name="width" value="0.1" units="cm"/>
      <inkml:brushProperty name="height" value="0.6" units="cm"/>
      <inkml:brushProperty name="color" value="#33CCFF"/>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5546725" cy="481013"/>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7251700" y="0"/>
            <a:ext cx="5546725" cy="481013"/>
          </a:xfrm>
          <a:prstGeom prst="rect">
            <a:avLst/>
          </a:prstGeom>
        </p:spPr>
        <p:txBody>
          <a:bodyPr vert="horz" lIns="91440" tIns="45720" rIns="91440" bIns="45720" rtlCol="0"/>
          <a:lstStyle>
            <a:lvl1pPr algn="r">
              <a:defRPr sz="1200"/>
            </a:lvl1pPr>
          </a:lstStyle>
          <a:p>
            <a:fld id="{FAD9DDD7-4069-4EC9-B31A-38060EF577AB}" type="datetimeFigureOut">
              <a:rPr lang="tr-TR" smtClean="0"/>
              <a:t>19.01.2023</a:t>
            </a:fld>
            <a:endParaRPr lang="tr-TR"/>
          </a:p>
        </p:txBody>
      </p:sp>
      <p:sp>
        <p:nvSpPr>
          <p:cNvPr id="4" name="Slayt Resmi Yer Tutucusu 3"/>
          <p:cNvSpPr>
            <a:spLocks noGrp="1" noRot="1" noChangeAspect="1"/>
          </p:cNvSpPr>
          <p:nvPr>
            <p:ph type="sldImg" idx="2"/>
          </p:nvPr>
        </p:nvSpPr>
        <p:spPr>
          <a:xfrm>
            <a:off x="4240213" y="1200150"/>
            <a:ext cx="4321175" cy="3240088"/>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1279525" y="4621213"/>
            <a:ext cx="10242550" cy="3779837"/>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9120188"/>
            <a:ext cx="5546725" cy="481012"/>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7251700" y="9120188"/>
            <a:ext cx="5546725" cy="481012"/>
          </a:xfrm>
          <a:prstGeom prst="rect">
            <a:avLst/>
          </a:prstGeom>
        </p:spPr>
        <p:txBody>
          <a:bodyPr vert="horz" lIns="91440" tIns="45720" rIns="91440" bIns="45720" rtlCol="0" anchor="b"/>
          <a:lstStyle>
            <a:lvl1pPr algn="r">
              <a:defRPr sz="1200"/>
            </a:lvl1pPr>
          </a:lstStyle>
          <a:p>
            <a:fld id="{45201C29-AF38-491C-9CED-E658E3DF220B}" type="slidenum">
              <a:rPr lang="tr-TR" smtClean="0"/>
              <a:t>‹#›</a:t>
            </a:fld>
            <a:endParaRPr lang="tr-TR"/>
          </a:p>
        </p:txBody>
      </p:sp>
    </p:spTree>
    <p:extLst>
      <p:ext uri="{BB962C8B-B14F-4D97-AF65-F5344CB8AC3E}">
        <p14:creationId xmlns:p14="http://schemas.microsoft.com/office/powerpoint/2010/main" val="3562427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5201C29-AF38-491C-9CED-E658E3DF220B}" type="slidenum">
              <a:rPr lang="tr-TR" smtClean="0"/>
              <a:t>7</a:t>
            </a:fld>
            <a:endParaRPr lang="tr-TR"/>
          </a:p>
        </p:txBody>
      </p:sp>
    </p:spTree>
    <p:extLst>
      <p:ext uri="{BB962C8B-B14F-4D97-AF65-F5344CB8AC3E}">
        <p14:creationId xmlns:p14="http://schemas.microsoft.com/office/powerpoint/2010/main" val="33676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5201C29-AF38-491C-9CED-E658E3DF220B}" type="slidenum">
              <a:rPr lang="tr-TR" smtClean="0"/>
              <a:t>8</a:t>
            </a:fld>
            <a:endParaRPr lang="tr-TR"/>
          </a:p>
        </p:txBody>
      </p:sp>
    </p:spTree>
    <p:extLst>
      <p:ext uri="{BB962C8B-B14F-4D97-AF65-F5344CB8AC3E}">
        <p14:creationId xmlns:p14="http://schemas.microsoft.com/office/powerpoint/2010/main" val="69385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0120" y="2976372"/>
            <a:ext cx="10881360" cy="201625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20240" y="5376672"/>
            <a:ext cx="8961120" cy="24003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1">
                <a:solidFill>
                  <a:srgbClr val="404040"/>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2000" b="0" i="0">
                <a:solidFill>
                  <a:srgbClr val="404040"/>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1">
                <a:solidFill>
                  <a:srgbClr val="404040"/>
                </a:solidFill>
                <a:latin typeface="Palatino Linotype"/>
                <a:cs typeface="Palatino Linotype"/>
              </a:defRPr>
            </a:lvl1pPr>
          </a:lstStyle>
          <a:p>
            <a:endParaRPr/>
          </a:p>
        </p:txBody>
      </p:sp>
      <p:sp>
        <p:nvSpPr>
          <p:cNvPr id="3" name="Holder 3"/>
          <p:cNvSpPr>
            <a:spLocks noGrp="1"/>
          </p:cNvSpPr>
          <p:nvPr>
            <p:ph sz="half" idx="2"/>
          </p:nvPr>
        </p:nvSpPr>
        <p:spPr>
          <a:xfrm>
            <a:off x="640080" y="2208276"/>
            <a:ext cx="5568696" cy="633679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92824" y="2208276"/>
            <a:ext cx="5568696" cy="633679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1">
                <a:solidFill>
                  <a:srgbClr val="404040"/>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1664695" y="8513062"/>
            <a:ext cx="960120" cy="984504"/>
          </a:xfrm>
          <a:prstGeom prst="rect">
            <a:avLst/>
          </a:prstGeom>
        </p:spPr>
      </p:pic>
      <p:sp>
        <p:nvSpPr>
          <p:cNvPr id="17" name="bg object 17"/>
          <p:cNvSpPr/>
          <p:nvPr/>
        </p:nvSpPr>
        <p:spPr>
          <a:xfrm>
            <a:off x="292608" y="673608"/>
            <a:ext cx="12153900" cy="0"/>
          </a:xfrm>
          <a:custGeom>
            <a:avLst/>
            <a:gdLst/>
            <a:ahLst/>
            <a:cxnLst/>
            <a:rect l="l" t="t" r="r" b="b"/>
            <a:pathLst>
              <a:path w="12153900">
                <a:moveTo>
                  <a:pt x="0" y="0"/>
                </a:moveTo>
                <a:lnTo>
                  <a:pt x="12153900" y="0"/>
                </a:lnTo>
              </a:path>
            </a:pathLst>
          </a:custGeom>
          <a:ln w="12192">
            <a:solidFill>
              <a:srgbClr val="C00000"/>
            </a:solidFill>
          </a:ln>
        </p:spPr>
        <p:txBody>
          <a:bodyPr wrap="square" lIns="0" tIns="0" rIns="0" bIns="0" rtlCol="0"/>
          <a:lstStyle/>
          <a:p>
            <a:endParaRPr/>
          </a:p>
        </p:txBody>
      </p:sp>
      <p:sp>
        <p:nvSpPr>
          <p:cNvPr id="18" name="bg object 18"/>
          <p:cNvSpPr/>
          <p:nvPr/>
        </p:nvSpPr>
        <p:spPr>
          <a:xfrm>
            <a:off x="292608" y="8951976"/>
            <a:ext cx="11372850" cy="0"/>
          </a:xfrm>
          <a:custGeom>
            <a:avLst/>
            <a:gdLst/>
            <a:ahLst/>
            <a:cxnLst/>
            <a:rect l="l" t="t" r="r" b="b"/>
            <a:pathLst>
              <a:path w="11372850">
                <a:moveTo>
                  <a:pt x="0" y="0"/>
                </a:moveTo>
                <a:lnTo>
                  <a:pt x="11372723" y="0"/>
                </a:lnTo>
              </a:path>
            </a:pathLst>
          </a:custGeom>
          <a:ln w="12192">
            <a:solidFill>
              <a:srgbClr val="C00000"/>
            </a:solidFill>
          </a:ln>
        </p:spPr>
        <p:txBody>
          <a:bodyPr wrap="square" lIns="0" tIns="0" rIns="0" bIns="0" rtlCol="0"/>
          <a:lstStyle/>
          <a:p>
            <a:endParaRPr/>
          </a:p>
        </p:txBody>
      </p:sp>
      <p:sp>
        <p:nvSpPr>
          <p:cNvPr id="2" name="Holder 2"/>
          <p:cNvSpPr>
            <a:spLocks noGrp="1"/>
          </p:cNvSpPr>
          <p:nvPr>
            <p:ph type="title"/>
          </p:nvPr>
        </p:nvSpPr>
        <p:spPr>
          <a:xfrm>
            <a:off x="371043" y="-53517"/>
            <a:ext cx="10634319" cy="666115"/>
          </a:xfrm>
          <a:prstGeom prst="rect">
            <a:avLst/>
          </a:prstGeom>
        </p:spPr>
        <p:txBody>
          <a:bodyPr wrap="square" lIns="0" tIns="0" rIns="0" bIns="0">
            <a:spAutoFit/>
          </a:bodyPr>
          <a:lstStyle>
            <a:lvl1pPr>
              <a:defRPr sz="4200" b="0" i="1">
                <a:solidFill>
                  <a:srgbClr val="404040"/>
                </a:solidFill>
                <a:latin typeface="Palatino Linotype"/>
                <a:cs typeface="Palatino Linotype"/>
              </a:defRPr>
            </a:lvl1pPr>
          </a:lstStyle>
          <a:p>
            <a:endParaRPr/>
          </a:p>
        </p:txBody>
      </p:sp>
      <p:sp>
        <p:nvSpPr>
          <p:cNvPr id="3" name="Holder 3"/>
          <p:cNvSpPr>
            <a:spLocks noGrp="1"/>
          </p:cNvSpPr>
          <p:nvPr>
            <p:ph type="body" idx="1"/>
          </p:nvPr>
        </p:nvSpPr>
        <p:spPr>
          <a:xfrm>
            <a:off x="457606" y="4342638"/>
            <a:ext cx="11621135" cy="3997959"/>
          </a:xfrm>
          <a:prstGeom prst="rect">
            <a:avLst/>
          </a:prstGeom>
        </p:spPr>
        <p:txBody>
          <a:bodyPr wrap="square" lIns="0" tIns="0" rIns="0" bIns="0">
            <a:spAutoFit/>
          </a:bodyPr>
          <a:lstStyle>
            <a:lvl1pPr>
              <a:defRPr sz="2000" b="0" i="0">
                <a:solidFill>
                  <a:srgbClr val="404040"/>
                </a:solidFill>
                <a:latin typeface="Calibri Light"/>
                <a:cs typeface="Calibri Light"/>
              </a:defRPr>
            </a:lvl1pPr>
          </a:lstStyle>
          <a:p>
            <a:endParaRPr/>
          </a:p>
        </p:txBody>
      </p:sp>
      <p:sp>
        <p:nvSpPr>
          <p:cNvPr id="4" name="Holder 4"/>
          <p:cNvSpPr>
            <a:spLocks noGrp="1"/>
          </p:cNvSpPr>
          <p:nvPr>
            <p:ph type="ftr" sz="quarter" idx="5"/>
          </p:nvPr>
        </p:nvSpPr>
        <p:spPr>
          <a:xfrm>
            <a:off x="4352544" y="8929116"/>
            <a:ext cx="4096512" cy="4800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40080" y="8929116"/>
            <a:ext cx="2944368" cy="4800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9217152" y="8929116"/>
            <a:ext cx="2944368" cy="4800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customXml" Target="../ink/ink6.xml"/><Relationship Id="rId18" Type="http://schemas.openxmlformats.org/officeDocument/2006/relationships/image" Target="../media/image2.jpeg"/><Relationship Id="rId21" Type="http://schemas.openxmlformats.org/officeDocument/2006/relationships/image" Target="../media/image9.svg"/><Relationship Id="rId7" Type="http://schemas.openxmlformats.org/officeDocument/2006/relationships/customXml" Target="../ink/ink2.xml"/><Relationship Id="rId12" Type="http://schemas.openxmlformats.org/officeDocument/2006/relationships/customXml" Target="../ink/ink5.xml"/><Relationship Id="rId17" Type="http://schemas.openxmlformats.org/officeDocument/2006/relationships/image" Target="../media/image7.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customXml" Target="../ink/ink4.xml"/><Relationship Id="rId24" Type="http://schemas.openxmlformats.org/officeDocument/2006/relationships/image" Target="../media/image12.png"/><Relationship Id="rId15" Type="http://schemas.openxmlformats.org/officeDocument/2006/relationships/customXml" Target="../ink/ink7.xml"/><Relationship Id="rId23" Type="http://schemas.openxmlformats.org/officeDocument/2006/relationships/image" Target="../media/image11.jpg"/><Relationship Id="rId10" Type="http://schemas.openxmlformats.org/officeDocument/2006/relationships/image" Target="../media/image5.png"/><Relationship Id="rId19" Type="http://schemas.openxmlformats.org/officeDocument/2006/relationships/image" Target="../media/image3.jpg"/><Relationship Id="rId9" Type="http://schemas.openxmlformats.org/officeDocument/2006/relationships/customXml" Target="../ink/ink3.xml"/><Relationship Id="rId14" Type="http://schemas.openxmlformats.org/officeDocument/2006/relationships/image" Target="../media/image6.png"/><Relationship Id="rId22"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 Target="slide1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g"/><Relationship Id="rId3" Type="http://schemas.openxmlformats.org/officeDocument/2006/relationships/image" Target="../media/image41.png"/><Relationship Id="rId7" Type="http://schemas.openxmlformats.org/officeDocument/2006/relationships/image" Target="../media/image45.jp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jpg"/><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2.png"/><Relationship Id="rId2" Type="http://schemas.openxmlformats.org/officeDocument/2006/relationships/hyperlink" Target="mailto:info@papatyavillas.com" TargetMode="Externa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image" Target="../media/image26.crdownload"/><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9" name="Mürekkep 8">
                <a:extLst>
                  <a:ext uri="{FF2B5EF4-FFF2-40B4-BE49-F238E27FC236}">
                    <a16:creationId xmlns:a16="http://schemas.microsoft.com/office/drawing/2014/main" id="{933A5ECC-AE3D-4ECD-A89B-0EB0CC2728D0}"/>
                  </a:ext>
                </a:extLst>
              </p14:cNvPr>
              <p14:cNvContentPartPr/>
              <p14:nvPr/>
            </p14:nvContentPartPr>
            <p14:xfrm>
              <a:off x="3039431" y="4991692"/>
              <a:ext cx="19800" cy="22680"/>
            </p14:xfrm>
          </p:contentPart>
        </mc:Choice>
        <mc:Fallback xmlns="">
          <p:pic>
            <p:nvPicPr>
              <p:cNvPr id="9" name="Mürekkep 8">
                <a:extLst>
                  <a:ext uri="{FF2B5EF4-FFF2-40B4-BE49-F238E27FC236}">
                    <a16:creationId xmlns:a16="http://schemas.microsoft.com/office/drawing/2014/main" id="{933A5ECC-AE3D-4ECD-A89B-0EB0CC2728D0}"/>
                  </a:ext>
                </a:extLst>
              </p:cNvPr>
              <p:cNvPicPr/>
              <p:nvPr/>
            </p:nvPicPr>
            <p:blipFill>
              <a:blip r:embed="rId6"/>
              <a:stretch>
                <a:fillRect/>
              </a:stretch>
            </p:blipFill>
            <p:spPr>
              <a:xfrm>
                <a:off x="3021431" y="4884052"/>
                <a:ext cx="55440" cy="238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0" name="Mürekkep 9">
                <a:extLst>
                  <a:ext uri="{FF2B5EF4-FFF2-40B4-BE49-F238E27FC236}">
                    <a16:creationId xmlns:a16="http://schemas.microsoft.com/office/drawing/2014/main" id="{5053D1B9-8513-4AB5-A746-4363E8CA9F48}"/>
                  </a:ext>
                </a:extLst>
              </p14:cNvPr>
              <p14:cNvContentPartPr/>
              <p14:nvPr/>
            </p14:nvContentPartPr>
            <p14:xfrm>
              <a:off x="3829991" y="5276092"/>
              <a:ext cx="360" cy="360"/>
            </p14:xfrm>
          </p:contentPart>
        </mc:Choice>
        <mc:Fallback xmlns="">
          <p:pic>
            <p:nvPicPr>
              <p:cNvPr id="10" name="Mürekkep 9">
                <a:extLst>
                  <a:ext uri="{FF2B5EF4-FFF2-40B4-BE49-F238E27FC236}">
                    <a16:creationId xmlns:a16="http://schemas.microsoft.com/office/drawing/2014/main" id="{5053D1B9-8513-4AB5-A746-4363E8CA9F48}"/>
                  </a:ext>
                </a:extLst>
              </p:cNvPr>
              <p:cNvPicPr/>
              <p:nvPr/>
            </p:nvPicPr>
            <p:blipFill>
              <a:blip r:embed="rId8"/>
              <a:stretch>
                <a:fillRect/>
              </a:stretch>
            </p:blipFill>
            <p:spPr>
              <a:xfrm>
                <a:off x="3812351" y="516845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 name="Mürekkep 10">
                <a:extLst>
                  <a:ext uri="{FF2B5EF4-FFF2-40B4-BE49-F238E27FC236}">
                    <a16:creationId xmlns:a16="http://schemas.microsoft.com/office/drawing/2014/main" id="{7D743F01-2A6F-40D4-B4ED-C3792C2FB860}"/>
                  </a:ext>
                </a:extLst>
              </p14:cNvPr>
              <p14:cNvContentPartPr/>
              <p14:nvPr/>
            </p14:nvContentPartPr>
            <p14:xfrm>
              <a:off x="4126631" y="5325052"/>
              <a:ext cx="360" cy="360"/>
            </p14:xfrm>
          </p:contentPart>
        </mc:Choice>
        <mc:Fallback xmlns="">
          <p:pic>
            <p:nvPicPr>
              <p:cNvPr id="11" name="Mürekkep 10">
                <a:extLst>
                  <a:ext uri="{FF2B5EF4-FFF2-40B4-BE49-F238E27FC236}">
                    <a16:creationId xmlns:a16="http://schemas.microsoft.com/office/drawing/2014/main" id="{7D743F01-2A6F-40D4-B4ED-C3792C2FB860}"/>
                  </a:ext>
                </a:extLst>
              </p:cNvPr>
              <p:cNvPicPr/>
              <p:nvPr/>
            </p:nvPicPr>
            <p:blipFill>
              <a:blip r:embed="rId10"/>
              <a:stretch>
                <a:fillRect/>
              </a:stretch>
            </p:blipFill>
            <p:spPr>
              <a:xfrm>
                <a:off x="4108991" y="521741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2" name="Mürekkep 11">
                <a:extLst>
                  <a:ext uri="{FF2B5EF4-FFF2-40B4-BE49-F238E27FC236}">
                    <a16:creationId xmlns:a16="http://schemas.microsoft.com/office/drawing/2014/main" id="{131F46A0-F49B-4261-B739-92EFD8EBDFAD}"/>
                  </a:ext>
                </a:extLst>
              </p14:cNvPr>
              <p14:cNvContentPartPr/>
              <p14:nvPr/>
            </p14:nvContentPartPr>
            <p14:xfrm>
              <a:off x="4126631" y="5325052"/>
              <a:ext cx="360" cy="360"/>
            </p14:xfrm>
          </p:contentPart>
        </mc:Choice>
        <mc:Fallback xmlns="">
          <p:pic>
            <p:nvPicPr>
              <p:cNvPr id="12" name="Mürekkep 11">
                <a:extLst>
                  <a:ext uri="{FF2B5EF4-FFF2-40B4-BE49-F238E27FC236}">
                    <a16:creationId xmlns:a16="http://schemas.microsoft.com/office/drawing/2014/main" id="{131F46A0-F49B-4261-B739-92EFD8EBDFAD}"/>
                  </a:ext>
                </a:extLst>
              </p:cNvPr>
              <p:cNvPicPr/>
              <p:nvPr/>
            </p:nvPicPr>
            <p:blipFill>
              <a:blip r:embed="rId10"/>
              <a:stretch>
                <a:fillRect/>
              </a:stretch>
            </p:blipFill>
            <p:spPr>
              <a:xfrm>
                <a:off x="4108991" y="521741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3" name="Mürekkep 12">
                <a:extLst>
                  <a:ext uri="{FF2B5EF4-FFF2-40B4-BE49-F238E27FC236}">
                    <a16:creationId xmlns:a16="http://schemas.microsoft.com/office/drawing/2014/main" id="{F76BCA80-2311-4F1F-BBE9-084C97B07F9C}"/>
                  </a:ext>
                </a:extLst>
              </p14:cNvPr>
              <p14:cNvContentPartPr/>
              <p14:nvPr/>
            </p14:nvContentPartPr>
            <p14:xfrm>
              <a:off x="4126631" y="5325052"/>
              <a:ext cx="360" cy="360"/>
            </p14:xfrm>
          </p:contentPart>
        </mc:Choice>
        <mc:Fallback xmlns="">
          <p:pic>
            <p:nvPicPr>
              <p:cNvPr id="13" name="Mürekkep 12">
                <a:extLst>
                  <a:ext uri="{FF2B5EF4-FFF2-40B4-BE49-F238E27FC236}">
                    <a16:creationId xmlns:a16="http://schemas.microsoft.com/office/drawing/2014/main" id="{F76BCA80-2311-4F1F-BBE9-084C97B07F9C}"/>
                  </a:ext>
                </a:extLst>
              </p:cNvPr>
              <p:cNvPicPr/>
              <p:nvPr/>
            </p:nvPicPr>
            <p:blipFill>
              <a:blip r:embed="rId10"/>
              <a:stretch>
                <a:fillRect/>
              </a:stretch>
            </p:blipFill>
            <p:spPr>
              <a:xfrm>
                <a:off x="4108991" y="5217412"/>
                <a:ext cx="36000" cy="216000"/>
              </a:xfrm>
              <a:prstGeom prst="rect">
                <a:avLst/>
              </a:prstGeom>
            </p:spPr>
          </p:pic>
        </mc:Fallback>
      </mc:AlternateContent>
      <p:grpSp>
        <p:nvGrpSpPr>
          <p:cNvPr id="19" name="Grup 18">
            <a:extLst>
              <a:ext uri="{FF2B5EF4-FFF2-40B4-BE49-F238E27FC236}">
                <a16:creationId xmlns:a16="http://schemas.microsoft.com/office/drawing/2014/main" id="{8771CF44-2092-4DF9-BE46-7703C21E50ED}"/>
              </a:ext>
            </a:extLst>
          </p:cNvPr>
          <p:cNvGrpSpPr/>
          <p:nvPr/>
        </p:nvGrpSpPr>
        <p:grpSpPr>
          <a:xfrm>
            <a:off x="4991711" y="5399572"/>
            <a:ext cx="360" cy="360"/>
            <a:chOff x="4991711" y="5399572"/>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6" name="Mürekkep 15">
                  <a:extLst>
                    <a:ext uri="{FF2B5EF4-FFF2-40B4-BE49-F238E27FC236}">
                      <a16:creationId xmlns:a16="http://schemas.microsoft.com/office/drawing/2014/main" id="{58B6FE04-93F4-49CD-9660-BD383577C0DA}"/>
                    </a:ext>
                  </a:extLst>
                </p14:cNvPr>
                <p14:cNvContentPartPr/>
                <p14:nvPr/>
              </p14:nvContentPartPr>
              <p14:xfrm>
                <a:off x="4991711" y="5399572"/>
                <a:ext cx="360" cy="360"/>
              </p14:xfrm>
            </p:contentPart>
          </mc:Choice>
          <mc:Fallback xmlns="">
            <p:pic>
              <p:nvPicPr>
                <p:cNvPr id="16" name="Mürekkep 15">
                  <a:extLst>
                    <a:ext uri="{FF2B5EF4-FFF2-40B4-BE49-F238E27FC236}">
                      <a16:creationId xmlns:a16="http://schemas.microsoft.com/office/drawing/2014/main" id="{58B6FE04-93F4-49CD-9660-BD383577C0DA}"/>
                    </a:ext>
                  </a:extLst>
                </p:cNvPr>
                <p:cNvPicPr/>
                <p:nvPr/>
              </p:nvPicPr>
              <p:blipFill>
                <a:blip r:embed="rId14"/>
                <a:stretch>
                  <a:fillRect/>
                </a:stretch>
              </p:blipFill>
              <p:spPr>
                <a:xfrm>
                  <a:off x="4973711" y="529157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7" name="Mürekkep 16">
                  <a:extLst>
                    <a:ext uri="{FF2B5EF4-FFF2-40B4-BE49-F238E27FC236}">
                      <a16:creationId xmlns:a16="http://schemas.microsoft.com/office/drawing/2014/main" id="{C5233999-6F9B-4C8A-A210-F9B56D8A94A5}"/>
                    </a:ext>
                  </a:extLst>
                </p14:cNvPr>
                <p14:cNvContentPartPr/>
                <p14:nvPr/>
              </p14:nvContentPartPr>
              <p14:xfrm>
                <a:off x="4991711" y="5399572"/>
                <a:ext cx="360" cy="360"/>
              </p14:xfrm>
            </p:contentPart>
          </mc:Choice>
          <mc:Fallback xmlns="">
            <p:pic>
              <p:nvPicPr>
                <p:cNvPr id="17" name="Mürekkep 16">
                  <a:extLst>
                    <a:ext uri="{FF2B5EF4-FFF2-40B4-BE49-F238E27FC236}">
                      <a16:creationId xmlns:a16="http://schemas.microsoft.com/office/drawing/2014/main" id="{C5233999-6F9B-4C8A-A210-F9B56D8A94A5}"/>
                    </a:ext>
                  </a:extLst>
                </p:cNvPr>
                <p:cNvPicPr/>
                <p:nvPr/>
              </p:nvPicPr>
              <p:blipFill>
                <a:blip r:embed="rId14"/>
                <a:stretch>
                  <a:fillRect/>
                </a:stretch>
              </p:blipFill>
              <p:spPr>
                <a:xfrm>
                  <a:off x="4973711" y="5291572"/>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8" name="Mürekkep 17">
                <a:extLst>
                  <a:ext uri="{FF2B5EF4-FFF2-40B4-BE49-F238E27FC236}">
                    <a16:creationId xmlns:a16="http://schemas.microsoft.com/office/drawing/2014/main" id="{AF590F4D-A3C8-44D8-B21D-F3E0E23C2E0E}"/>
                  </a:ext>
                </a:extLst>
              </p14:cNvPr>
              <p14:cNvContentPartPr/>
              <p14:nvPr/>
            </p14:nvContentPartPr>
            <p14:xfrm>
              <a:off x="4966871" y="5276092"/>
              <a:ext cx="360" cy="360"/>
            </p14:xfrm>
          </p:contentPart>
        </mc:Choice>
        <mc:Fallback xmlns="">
          <p:pic>
            <p:nvPicPr>
              <p:cNvPr id="18" name="Mürekkep 17">
                <a:extLst>
                  <a:ext uri="{FF2B5EF4-FFF2-40B4-BE49-F238E27FC236}">
                    <a16:creationId xmlns:a16="http://schemas.microsoft.com/office/drawing/2014/main" id="{AF590F4D-A3C8-44D8-B21D-F3E0E23C2E0E}"/>
                  </a:ext>
                </a:extLst>
              </p:cNvPr>
              <p:cNvPicPr/>
              <p:nvPr/>
            </p:nvPicPr>
            <p:blipFill>
              <a:blip r:embed="rId17"/>
              <a:stretch>
                <a:fillRect/>
              </a:stretch>
            </p:blipFill>
            <p:spPr>
              <a:xfrm>
                <a:off x="4948871" y="5168452"/>
                <a:ext cx="36000" cy="216000"/>
              </a:xfrm>
              <a:prstGeom prst="rect">
                <a:avLst/>
              </a:prstGeom>
            </p:spPr>
          </p:pic>
        </mc:Fallback>
      </mc:AlternateContent>
      <p:pic>
        <p:nvPicPr>
          <p:cNvPr id="14" name="Resim 13">
            <a:extLst>
              <a:ext uri="{FF2B5EF4-FFF2-40B4-BE49-F238E27FC236}">
                <a16:creationId xmlns:a16="http://schemas.microsoft.com/office/drawing/2014/main" id="{DF49BBAF-15A1-4E99-B0D6-ADBD512A9A44}"/>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3215535" y="4421963"/>
            <a:ext cx="6797458" cy="3093714"/>
          </a:xfrm>
          <a:prstGeom prst="rect">
            <a:avLst/>
          </a:prstGeom>
        </p:spPr>
      </p:pic>
      <p:pic>
        <p:nvPicPr>
          <p:cNvPr id="5" name="Resim 4">
            <a:extLst>
              <a:ext uri="{FF2B5EF4-FFF2-40B4-BE49-F238E27FC236}">
                <a16:creationId xmlns:a16="http://schemas.microsoft.com/office/drawing/2014/main" id="{A17FF7D4-F959-4DA6-9C99-24240C849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3448" y="408305"/>
            <a:ext cx="1447800" cy="1609792"/>
          </a:xfrm>
          <a:prstGeom prst="rect">
            <a:avLst/>
          </a:prstGeom>
        </p:spPr>
      </p:pic>
      <p:sp>
        <p:nvSpPr>
          <p:cNvPr id="6" name="Metin kutusu 5">
            <a:extLst>
              <a:ext uri="{FF2B5EF4-FFF2-40B4-BE49-F238E27FC236}">
                <a16:creationId xmlns:a16="http://schemas.microsoft.com/office/drawing/2014/main" id="{E8790B31-B578-4239-B2C9-F5AA16B37A71}"/>
              </a:ext>
            </a:extLst>
          </p:cNvPr>
          <p:cNvSpPr txBox="1"/>
          <p:nvPr/>
        </p:nvSpPr>
        <p:spPr>
          <a:xfrm>
            <a:off x="3860611" y="1959750"/>
            <a:ext cx="5257800" cy="2462213"/>
          </a:xfrm>
          <a:prstGeom prst="rect">
            <a:avLst/>
          </a:prstGeom>
          <a:noFill/>
        </p:spPr>
        <p:txBody>
          <a:bodyPr wrap="square" rtlCol="0">
            <a:spAutoFit/>
          </a:bodyPr>
          <a:lstStyle/>
          <a:p>
            <a:pPr algn="ctr"/>
            <a:r>
              <a:rPr lang="tr-TR" sz="2000" b="1" i="1" dirty="0">
                <a:latin typeface="Berkshire Swash" panose="02000505000000020003" pitchFamily="2" charset="0"/>
              </a:rPr>
              <a:t>BİR</a:t>
            </a:r>
          </a:p>
          <a:p>
            <a:endParaRPr lang="tr-TR" sz="1600" dirty="0"/>
          </a:p>
          <a:p>
            <a:pPr algn="ctr"/>
            <a:r>
              <a:rPr lang="tr-TR" sz="1600" b="1" dirty="0"/>
              <a:t>DÜZLEM YAPI A.Ş.  DÜZLEM İNŞAAT A.Ş. </a:t>
            </a:r>
          </a:p>
          <a:p>
            <a:pPr algn="ctr"/>
            <a:r>
              <a:rPr lang="tr-TR" sz="1600" b="1" dirty="0"/>
              <a:t>KULVAR YAPI A.Ş.                                                 DOĞA OTMAN İNŞAAT GAYRİMENKUL A.Ş.            ADİ ORTAKLIĞI </a:t>
            </a:r>
          </a:p>
          <a:p>
            <a:endParaRPr lang="tr-TR" sz="1600" dirty="0"/>
          </a:p>
          <a:p>
            <a:pPr algn="ctr"/>
            <a:r>
              <a:rPr lang="tr-TR" sz="2000" dirty="0">
                <a:latin typeface="Berkshire Swash" panose="02000505000000020003" pitchFamily="2" charset="0"/>
              </a:rPr>
              <a:t>  PROJESİ</a:t>
            </a:r>
          </a:p>
          <a:p>
            <a:endParaRPr lang="tr-TR" dirty="0"/>
          </a:p>
        </p:txBody>
      </p:sp>
      <p:sp>
        <p:nvSpPr>
          <p:cNvPr id="2" name="Metin kutusu 1">
            <a:extLst>
              <a:ext uri="{FF2B5EF4-FFF2-40B4-BE49-F238E27FC236}">
                <a16:creationId xmlns:a16="http://schemas.microsoft.com/office/drawing/2014/main" id="{59087CE3-FD0D-4359-B4D8-C3D62ED3AA0E}"/>
              </a:ext>
            </a:extLst>
          </p:cNvPr>
          <p:cNvSpPr txBox="1"/>
          <p:nvPr/>
        </p:nvSpPr>
        <p:spPr>
          <a:xfrm>
            <a:off x="3429000" y="8185140"/>
            <a:ext cx="6370529" cy="369332"/>
          </a:xfrm>
          <a:prstGeom prst="rect">
            <a:avLst/>
          </a:prstGeom>
          <a:noFill/>
        </p:spPr>
        <p:txBody>
          <a:bodyPr wrap="square" rtlCol="0">
            <a:spAutoFit/>
          </a:bodyPr>
          <a:lstStyle/>
          <a:p>
            <a:r>
              <a:rPr lang="tr-TR" b="1" dirty="0"/>
              <a:t>PAPATYA GÜMÜŞLÜK VİLLALARI TANITIM BROŞÜRÜ</a:t>
            </a:r>
          </a:p>
        </p:txBody>
      </p:sp>
      <p:pic>
        <p:nvPicPr>
          <p:cNvPr id="4" name="Grafik 3" descr="Şehir düz dolguyla">
            <a:extLst>
              <a:ext uri="{FF2B5EF4-FFF2-40B4-BE49-F238E27FC236}">
                <a16:creationId xmlns:a16="http://schemas.microsoft.com/office/drawing/2014/main" id="{89229FE6-2599-4E80-9A06-60847DD5FEF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31658" y="5569652"/>
            <a:ext cx="914400" cy="914400"/>
          </a:xfrm>
          <a:prstGeom prst="rect">
            <a:avLst/>
          </a:prstGeom>
        </p:spPr>
      </p:pic>
      <p:pic>
        <p:nvPicPr>
          <p:cNvPr id="7" name="Resim 6">
            <a:extLst>
              <a:ext uri="{FF2B5EF4-FFF2-40B4-BE49-F238E27FC236}">
                <a16:creationId xmlns:a16="http://schemas.microsoft.com/office/drawing/2014/main" id="{3188AC05-34EB-4DB8-9F67-B1D775F327F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943600" y="982141"/>
            <a:ext cx="2809846" cy="925972"/>
          </a:xfrm>
          <a:prstGeom prst="rect">
            <a:avLst/>
          </a:prstGeom>
        </p:spPr>
      </p:pic>
      <p:pic>
        <p:nvPicPr>
          <p:cNvPr id="15" name="Resim 14">
            <a:extLst>
              <a:ext uri="{FF2B5EF4-FFF2-40B4-BE49-F238E27FC236}">
                <a16:creationId xmlns:a16="http://schemas.microsoft.com/office/drawing/2014/main" id="{783AC43B-A5C7-46DF-84AD-834A2E6F7F3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89770" y="528049"/>
            <a:ext cx="2568382" cy="1370303"/>
          </a:xfrm>
          <a:prstGeom prst="rect">
            <a:avLst/>
          </a:prstGeom>
        </p:spPr>
      </p:pic>
      <p:sp>
        <p:nvSpPr>
          <p:cNvPr id="3" name="Metin kutusu 2">
            <a:extLst>
              <a:ext uri="{FF2B5EF4-FFF2-40B4-BE49-F238E27FC236}">
                <a16:creationId xmlns:a16="http://schemas.microsoft.com/office/drawing/2014/main" id="{0D98E1EC-09EB-44B9-9A77-77767F926C05}"/>
              </a:ext>
            </a:extLst>
          </p:cNvPr>
          <p:cNvSpPr txBox="1"/>
          <p:nvPr/>
        </p:nvSpPr>
        <p:spPr>
          <a:xfrm>
            <a:off x="33540" y="1965421"/>
            <a:ext cx="3467616" cy="923330"/>
          </a:xfrm>
          <a:prstGeom prst="rect">
            <a:avLst/>
          </a:prstGeom>
          <a:noFill/>
        </p:spPr>
        <p:txBody>
          <a:bodyPr wrap="none" rtlCol="0">
            <a:spAutoFit/>
          </a:bodyPr>
          <a:lstStyle/>
          <a:p>
            <a:r>
              <a:rPr lang="tr-TR" b="1" dirty="0"/>
              <a:t>Düzlem Yapı &amp; Düzlem İnşaat </a:t>
            </a:r>
          </a:p>
          <a:p>
            <a:pPr algn="ctr"/>
            <a:r>
              <a:rPr lang="tr-TR" b="1" dirty="0"/>
              <a:t>Proje Ortaklığı</a:t>
            </a:r>
          </a:p>
          <a:p>
            <a:endParaRPr lang="tr-TR" dirty="0"/>
          </a:p>
        </p:txBody>
      </p:sp>
      <p:pic>
        <p:nvPicPr>
          <p:cNvPr id="20" name="Resim 19">
            <a:extLst>
              <a:ext uri="{FF2B5EF4-FFF2-40B4-BE49-F238E27FC236}">
                <a16:creationId xmlns:a16="http://schemas.microsoft.com/office/drawing/2014/main" id="{78C7E6D9-3032-C82D-CDED-CEDFF0AC9E7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63592" y="639467"/>
            <a:ext cx="1815424" cy="1557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51B58BA8-F818-4D01-BCD8-3C33D94BC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33" y="1905000"/>
            <a:ext cx="11243733" cy="6324600"/>
          </a:xfrm>
          <a:prstGeom prst="rect">
            <a:avLst/>
          </a:prstGeom>
        </p:spPr>
      </p:pic>
      <p:pic>
        <p:nvPicPr>
          <p:cNvPr id="22" name="Resim 21">
            <a:extLst>
              <a:ext uri="{FF2B5EF4-FFF2-40B4-BE49-F238E27FC236}">
                <a16:creationId xmlns:a16="http://schemas.microsoft.com/office/drawing/2014/main" id="{430A77AE-9A34-4922-92BA-3E2DBCE0D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893" y="304800"/>
            <a:ext cx="3451811" cy="1395413"/>
          </a:xfrm>
          <a:prstGeom prst="rect">
            <a:avLst/>
          </a:prstGeom>
        </p:spPr>
      </p:pic>
    </p:spTree>
    <p:extLst>
      <p:ext uri="{BB962C8B-B14F-4D97-AF65-F5344CB8AC3E}">
        <p14:creationId xmlns:p14="http://schemas.microsoft.com/office/powerpoint/2010/main" val="3108970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71043" y="232371"/>
            <a:ext cx="10634319" cy="666115"/>
          </a:xfrm>
          <a:prstGeom prst="rect">
            <a:avLst/>
          </a:prstGeom>
        </p:spPr>
        <p:txBody>
          <a:bodyPr vert="horz" wrap="square" lIns="0" tIns="12700" rIns="0" bIns="0" rtlCol="0">
            <a:spAutoFit/>
          </a:bodyPr>
          <a:lstStyle/>
          <a:p>
            <a:pPr marL="12700" algn="ctr">
              <a:lnSpc>
                <a:spcPct val="100000"/>
              </a:lnSpc>
              <a:spcBef>
                <a:spcPts val="100"/>
              </a:spcBef>
            </a:pPr>
            <a:r>
              <a:rPr lang="tr-TR" spc="-20" dirty="0"/>
              <a:t>Bodrum PAPATYA GÜMÜŞLÜK Projemiz…</a:t>
            </a:r>
            <a:endParaRPr spc="-20" dirty="0"/>
          </a:p>
        </p:txBody>
      </p:sp>
      <p:pic>
        <p:nvPicPr>
          <p:cNvPr id="3" name="Resim 2">
            <a:extLst>
              <a:ext uri="{FF2B5EF4-FFF2-40B4-BE49-F238E27FC236}">
                <a16:creationId xmlns:a16="http://schemas.microsoft.com/office/drawing/2014/main" id="{AFF577F1-59DF-4B53-8136-5CFBDF12C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43" y="1054011"/>
            <a:ext cx="12172950" cy="6124575"/>
          </a:xfrm>
          <a:prstGeom prst="rect">
            <a:avLst/>
          </a:prstGeom>
        </p:spPr>
      </p:pic>
      <p:sp>
        <p:nvSpPr>
          <p:cNvPr id="4" name="Metin kutusu 3">
            <a:extLst>
              <a:ext uri="{FF2B5EF4-FFF2-40B4-BE49-F238E27FC236}">
                <a16:creationId xmlns:a16="http://schemas.microsoft.com/office/drawing/2014/main" id="{A9105984-9908-4084-AD30-629E699DE282}"/>
              </a:ext>
            </a:extLst>
          </p:cNvPr>
          <p:cNvSpPr txBox="1"/>
          <p:nvPr/>
        </p:nvSpPr>
        <p:spPr>
          <a:xfrm>
            <a:off x="1181100" y="7619999"/>
            <a:ext cx="10439400" cy="1415772"/>
          </a:xfrm>
          <a:prstGeom prst="rect">
            <a:avLst/>
          </a:prstGeom>
          <a:noFill/>
        </p:spPr>
        <p:txBody>
          <a:bodyPr wrap="square" rtlCol="0">
            <a:spAutoFit/>
          </a:bodyPr>
          <a:lstStyle/>
          <a:p>
            <a:pPr algn="just"/>
            <a:r>
              <a:rPr lang="tr-TR" sz="1700" b="1" i="1" dirty="0">
                <a:latin typeface="Palatino Linotype" panose="02040502050505030304" pitchFamily="18" charset="0"/>
              </a:rPr>
              <a:t>Gümüşlük tertemiz denizi ve doğasıyla muhteşem bir yerdir. </a:t>
            </a:r>
            <a:r>
              <a:rPr lang="tr-TR" sz="1700" b="1" i="1" spc="-20" dirty="0">
                <a:latin typeface="Palatino Linotype" panose="02040502050505030304" pitchFamily="18" charset="0"/>
              </a:rPr>
              <a:t>Gümüşlük,</a:t>
            </a:r>
            <a:r>
              <a:rPr lang="tr-TR" sz="1700" b="1" i="1" spc="-45" dirty="0">
                <a:latin typeface="Palatino Linotype" panose="02040502050505030304" pitchFamily="18" charset="0"/>
              </a:rPr>
              <a:t> </a:t>
            </a:r>
            <a:r>
              <a:rPr lang="tr-TR" sz="1700" b="1" i="1" dirty="0">
                <a:latin typeface="Palatino Linotype" panose="02040502050505030304" pitchFamily="18" charset="0"/>
              </a:rPr>
              <a:t>Muğla</a:t>
            </a:r>
            <a:r>
              <a:rPr lang="tr-TR" sz="1700" b="1" i="1" spc="-10" dirty="0">
                <a:latin typeface="Palatino Linotype" panose="02040502050505030304" pitchFamily="18" charset="0"/>
              </a:rPr>
              <a:t> </a:t>
            </a:r>
            <a:r>
              <a:rPr lang="tr-TR" sz="1700" b="1" i="1" dirty="0">
                <a:latin typeface="Palatino Linotype" panose="02040502050505030304" pitchFamily="18" charset="0"/>
              </a:rPr>
              <a:t>ilinin</a:t>
            </a:r>
            <a:r>
              <a:rPr lang="tr-TR" sz="1700" b="1" i="1" spc="5" dirty="0">
                <a:latin typeface="Palatino Linotype" panose="02040502050505030304" pitchFamily="18" charset="0"/>
              </a:rPr>
              <a:t> </a:t>
            </a:r>
            <a:r>
              <a:rPr lang="tr-TR" sz="1700" b="1" i="1" dirty="0">
                <a:latin typeface="Palatino Linotype" panose="02040502050505030304" pitchFamily="18" charset="0"/>
              </a:rPr>
              <a:t>Bodrum ilçesine bağlı</a:t>
            </a:r>
            <a:r>
              <a:rPr lang="tr-TR" sz="1700" b="1" i="1" spc="-20" dirty="0">
                <a:latin typeface="Palatino Linotype" panose="02040502050505030304" pitchFamily="18" charset="0"/>
              </a:rPr>
              <a:t> </a:t>
            </a:r>
            <a:r>
              <a:rPr lang="tr-TR" sz="1700" b="1" i="1" dirty="0">
                <a:latin typeface="Palatino Linotype" panose="02040502050505030304" pitchFamily="18" charset="0"/>
              </a:rPr>
              <a:t>bir</a:t>
            </a:r>
            <a:r>
              <a:rPr lang="tr-TR" sz="1700" b="1" i="1" spc="-5" dirty="0">
                <a:latin typeface="Palatino Linotype" panose="02040502050505030304" pitchFamily="18" charset="0"/>
              </a:rPr>
              <a:t> </a:t>
            </a:r>
            <a:r>
              <a:rPr lang="tr-TR" sz="1700" b="1" i="1" spc="-20" dirty="0">
                <a:latin typeface="Palatino Linotype" panose="02040502050505030304" pitchFamily="18" charset="0"/>
              </a:rPr>
              <a:t>mahalledir.</a:t>
            </a:r>
            <a:r>
              <a:rPr lang="tr-TR" sz="1700" b="1" i="1" spc="-10" dirty="0">
                <a:latin typeface="Palatino Linotype" panose="02040502050505030304" pitchFamily="18" charset="0"/>
              </a:rPr>
              <a:t> </a:t>
            </a:r>
            <a:r>
              <a:rPr lang="tr-TR" sz="1700" b="1" i="1" dirty="0">
                <a:latin typeface="Palatino Linotype" panose="02040502050505030304" pitchFamily="18" charset="0"/>
              </a:rPr>
              <a:t>2012</a:t>
            </a:r>
            <a:r>
              <a:rPr lang="tr-TR" sz="1700" b="1" i="1" spc="-10" dirty="0">
                <a:latin typeface="Palatino Linotype" panose="02040502050505030304" pitchFamily="18" charset="0"/>
              </a:rPr>
              <a:t> </a:t>
            </a:r>
            <a:r>
              <a:rPr lang="tr-TR" sz="1700" b="1" i="1" dirty="0">
                <a:latin typeface="Palatino Linotype" panose="02040502050505030304" pitchFamily="18" charset="0"/>
              </a:rPr>
              <a:t>yılına</a:t>
            </a:r>
            <a:r>
              <a:rPr lang="tr-TR" sz="1700" b="1" i="1" spc="-5" dirty="0">
                <a:latin typeface="Palatino Linotype" panose="02040502050505030304" pitchFamily="18" charset="0"/>
              </a:rPr>
              <a:t> </a:t>
            </a:r>
            <a:r>
              <a:rPr lang="tr-TR" sz="1700" b="1" i="1" dirty="0">
                <a:latin typeface="Palatino Linotype" panose="02040502050505030304" pitchFamily="18" charset="0"/>
              </a:rPr>
              <a:t>kadar</a:t>
            </a:r>
            <a:r>
              <a:rPr lang="tr-TR" sz="1700" b="1" i="1" spc="-20" dirty="0">
                <a:latin typeface="Palatino Linotype" panose="02040502050505030304" pitchFamily="18" charset="0"/>
              </a:rPr>
              <a:t> </a:t>
            </a:r>
            <a:r>
              <a:rPr lang="tr-TR" sz="1700" b="1" i="1" dirty="0">
                <a:latin typeface="Palatino Linotype" panose="02040502050505030304" pitchFamily="18" charset="0"/>
              </a:rPr>
              <a:t>Bodrum</a:t>
            </a:r>
            <a:r>
              <a:rPr lang="tr-TR" sz="1700" b="1" i="1" spc="5" dirty="0">
                <a:latin typeface="Palatino Linotype" panose="02040502050505030304" pitchFamily="18" charset="0"/>
              </a:rPr>
              <a:t> </a:t>
            </a:r>
            <a:r>
              <a:rPr lang="tr-TR" sz="1700" b="1" i="1" dirty="0">
                <a:latin typeface="Palatino Linotype" panose="02040502050505030304" pitchFamily="18" charset="0"/>
              </a:rPr>
              <a:t>ilçesine</a:t>
            </a:r>
            <a:r>
              <a:rPr lang="tr-TR" sz="1700" b="1" i="1" spc="-5" dirty="0">
                <a:latin typeface="Palatino Linotype" panose="02040502050505030304" pitchFamily="18" charset="0"/>
              </a:rPr>
              <a:t> </a:t>
            </a:r>
            <a:r>
              <a:rPr lang="tr-TR" sz="1700" b="1" i="1" dirty="0">
                <a:latin typeface="Palatino Linotype" panose="02040502050505030304" pitchFamily="18" charset="0"/>
              </a:rPr>
              <a:t>bağlı</a:t>
            </a:r>
            <a:r>
              <a:rPr lang="tr-TR" sz="1700" b="1" i="1" spc="-15" dirty="0">
                <a:latin typeface="Palatino Linotype" panose="02040502050505030304" pitchFamily="18" charset="0"/>
              </a:rPr>
              <a:t> </a:t>
            </a:r>
            <a:r>
              <a:rPr lang="tr-TR" sz="1700" b="1" i="1" dirty="0">
                <a:latin typeface="Palatino Linotype" panose="02040502050505030304" pitchFamily="18" charset="0"/>
              </a:rPr>
              <a:t>bir</a:t>
            </a:r>
            <a:r>
              <a:rPr lang="tr-TR" sz="1700" b="1" i="1" spc="-5" dirty="0">
                <a:latin typeface="Palatino Linotype" panose="02040502050505030304" pitchFamily="18" charset="0"/>
              </a:rPr>
              <a:t> </a:t>
            </a:r>
            <a:r>
              <a:rPr lang="tr-TR" sz="1700" b="1" i="1" spc="-20" dirty="0">
                <a:latin typeface="Palatino Linotype" panose="02040502050505030304" pitchFamily="18" charset="0"/>
              </a:rPr>
              <a:t>köyken,</a:t>
            </a:r>
            <a:r>
              <a:rPr lang="tr-TR" sz="1700" b="1" i="1" spc="-30" dirty="0">
                <a:latin typeface="Palatino Linotype" panose="02040502050505030304" pitchFamily="18" charset="0"/>
              </a:rPr>
              <a:t> </a:t>
            </a:r>
            <a:r>
              <a:rPr lang="tr-TR" sz="1700" b="1" i="1" dirty="0">
                <a:latin typeface="Palatino Linotype" panose="02040502050505030304" pitchFamily="18" charset="0"/>
              </a:rPr>
              <a:t>2012</a:t>
            </a:r>
            <a:r>
              <a:rPr lang="tr-TR" sz="1700" b="1" i="1" spc="-25" dirty="0">
                <a:latin typeface="Palatino Linotype" panose="02040502050505030304" pitchFamily="18" charset="0"/>
              </a:rPr>
              <a:t> </a:t>
            </a:r>
            <a:r>
              <a:rPr lang="tr-TR" sz="1700" b="1" i="1" dirty="0">
                <a:latin typeface="Palatino Linotype" panose="02040502050505030304" pitchFamily="18" charset="0"/>
              </a:rPr>
              <a:t>yılında </a:t>
            </a:r>
            <a:r>
              <a:rPr lang="tr-TR" sz="1700" b="1" i="1" spc="-10" dirty="0">
                <a:latin typeface="Palatino Linotype" panose="02040502050505030304" pitchFamily="18" charset="0"/>
              </a:rPr>
              <a:t>Muğla'nın </a:t>
            </a:r>
            <a:r>
              <a:rPr lang="tr-TR" sz="1700" b="1" i="1" dirty="0">
                <a:latin typeface="Palatino Linotype" panose="02040502050505030304" pitchFamily="18" charset="0"/>
              </a:rPr>
              <a:t>büyükşehir</a:t>
            </a:r>
            <a:r>
              <a:rPr lang="tr-TR" sz="1700" b="1" i="1" spc="-50" dirty="0">
                <a:latin typeface="Palatino Linotype" panose="02040502050505030304" pitchFamily="18" charset="0"/>
              </a:rPr>
              <a:t> </a:t>
            </a:r>
            <a:r>
              <a:rPr lang="tr-TR" sz="1700" b="1" i="1" dirty="0">
                <a:latin typeface="Palatino Linotype" panose="02040502050505030304" pitchFamily="18" charset="0"/>
              </a:rPr>
              <a:t>olmasıyla</a:t>
            </a:r>
            <a:r>
              <a:rPr lang="tr-TR" sz="1700" b="1" i="1" spc="-5" dirty="0">
                <a:latin typeface="Palatino Linotype" panose="02040502050505030304" pitchFamily="18" charset="0"/>
              </a:rPr>
              <a:t> </a:t>
            </a:r>
            <a:r>
              <a:rPr lang="tr-TR" sz="1700" b="1" i="1" dirty="0">
                <a:latin typeface="Palatino Linotype" panose="02040502050505030304" pitchFamily="18" charset="0"/>
              </a:rPr>
              <a:t>bu</a:t>
            </a:r>
            <a:r>
              <a:rPr lang="tr-TR" sz="1700" b="1" i="1" spc="-20" dirty="0">
                <a:latin typeface="Palatino Linotype" panose="02040502050505030304" pitchFamily="18" charset="0"/>
              </a:rPr>
              <a:t> </a:t>
            </a:r>
            <a:r>
              <a:rPr lang="tr-TR" sz="1700" b="1" i="1" dirty="0">
                <a:latin typeface="Palatino Linotype" panose="02040502050505030304" pitchFamily="18" charset="0"/>
              </a:rPr>
              <a:t>ilçeye</a:t>
            </a:r>
            <a:r>
              <a:rPr lang="tr-TR" sz="1700" b="1" i="1" spc="-10" dirty="0">
                <a:latin typeface="Palatino Linotype" panose="02040502050505030304" pitchFamily="18" charset="0"/>
              </a:rPr>
              <a:t> </a:t>
            </a:r>
            <a:r>
              <a:rPr lang="tr-TR" sz="1700" b="1" i="1" dirty="0">
                <a:latin typeface="Palatino Linotype" panose="02040502050505030304" pitchFamily="18" charset="0"/>
              </a:rPr>
              <a:t>bağlı</a:t>
            </a:r>
            <a:r>
              <a:rPr lang="tr-TR" sz="1700" b="1" i="1" spc="-30" dirty="0">
                <a:latin typeface="Palatino Linotype" panose="02040502050505030304" pitchFamily="18" charset="0"/>
              </a:rPr>
              <a:t> </a:t>
            </a:r>
            <a:r>
              <a:rPr lang="tr-TR" sz="1700" b="1" i="1" dirty="0">
                <a:latin typeface="Palatino Linotype" panose="02040502050505030304" pitchFamily="18" charset="0"/>
              </a:rPr>
              <a:t>bir</a:t>
            </a:r>
            <a:r>
              <a:rPr lang="tr-TR" sz="1700" b="1" i="1" spc="-15" dirty="0">
                <a:latin typeface="Palatino Linotype" panose="02040502050505030304" pitchFamily="18" charset="0"/>
              </a:rPr>
              <a:t> </a:t>
            </a:r>
            <a:r>
              <a:rPr lang="tr-TR" sz="1700" b="1" i="1" dirty="0">
                <a:latin typeface="Palatino Linotype" panose="02040502050505030304" pitchFamily="18" charset="0"/>
              </a:rPr>
              <a:t>mahalle</a:t>
            </a:r>
            <a:r>
              <a:rPr lang="tr-TR" sz="1700" b="1" i="1" spc="-15" dirty="0">
                <a:latin typeface="Palatino Linotype" panose="02040502050505030304" pitchFamily="18" charset="0"/>
              </a:rPr>
              <a:t> </a:t>
            </a:r>
            <a:r>
              <a:rPr lang="tr-TR" sz="1700" b="1" i="1" dirty="0">
                <a:latin typeface="Palatino Linotype" panose="02040502050505030304" pitchFamily="18" charset="0"/>
              </a:rPr>
              <a:t>statüsünü</a:t>
            </a:r>
            <a:r>
              <a:rPr lang="tr-TR" sz="1700" b="1" i="1" spc="-15" dirty="0">
                <a:latin typeface="Palatino Linotype" panose="02040502050505030304" pitchFamily="18" charset="0"/>
              </a:rPr>
              <a:t> </a:t>
            </a:r>
            <a:r>
              <a:rPr lang="tr-TR" sz="1700" b="1" i="1" spc="-20" dirty="0">
                <a:latin typeface="Palatino Linotype" panose="02040502050505030304" pitchFamily="18" charset="0"/>
              </a:rPr>
              <a:t>almıştır.</a:t>
            </a:r>
            <a:r>
              <a:rPr lang="tr-TR" sz="1700" b="1" i="1" spc="-15" dirty="0">
                <a:latin typeface="Palatino Linotype" panose="02040502050505030304" pitchFamily="18" charset="0"/>
              </a:rPr>
              <a:t> </a:t>
            </a:r>
            <a:r>
              <a:rPr lang="tr-TR" sz="1700" b="1" i="1" spc="-20" dirty="0">
                <a:latin typeface="Palatino Linotype" panose="02040502050505030304" pitchFamily="18" charset="0"/>
              </a:rPr>
              <a:t>Gümüşlük</a:t>
            </a:r>
            <a:r>
              <a:rPr lang="tr-TR" sz="1700" b="1" i="1" spc="-30" dirty="0">
                <a:latin typeface="Palatino Linotype" panose="02040502050505030304" pitchFamily="18" charset="0"/>
              </a:rPr>
              <a:t> </a:t>
            </a:r>
            <a:r>
              <a:rPr lang="tr-TR" sz="1700" b="1" i="1" dirty="0">
                <a:latin typeface="Palatino Linotype" panose="02040502050505030304" pitchFamily="18" charset="0"/>
              </a:rPr>
              <a:t>Bodrum’a</a:t>
            </a:r>
            <a:r>
              <a:rPr lang="tr-TR" sz="1700" b="1" i="1" spc="-15" dirty="0">
                <a:latin typeface="Palatino Linotype" panose="02040502050505030304" pitchFamily="18" charset="0"/>
              </a:rPr>
              <a:t> yaklaşık olarak 10-12 k</a:t>
            </a:r>
            <a:r>
              <a:rPr lang="tr-TR" sz="1700" b="1" i="1" dirty="0">
                <a:latin typeface="Palatino Linotype" panose="02040502050505030304" pitchFamily="18" charset="0"/>
              </a:rPr>
              <a:t>m</a:t>
            </a:r>
            <a:r>
              <a:rPr lang="tr-TR" sz="1700" b="1" i="1" spc="-10" dirty="0">
                <a:latin typeface="Palatino Linotype" panose="02040502050505030304" pitchFamily="18" charset="0"/>
              </a:rPr>
              <a:t> </a:t>
            </a:r>
            <a:r>
              <a:rPr lang="tr-TR" sz="1700" b="1" i="1" spc="-20" dirty="0">
                <a:latin typeface="Palatino Linotype" panose="02040502050505030304" pitchFamily="18" charset="0"/>
              </a:rPr>
              <a:t>uzaklıktadır.</a:t>
            </a:r>
            <a:r>
              <a:rPr lang="tr-TR" sz="1700" b="1" i="1" spc="-30" dirty="0">
                <a:latin typeface="Palatino Linotype" panose="02040502050505030304" pitchFamily="18" charset="0"/>
              </a:rPr>
              <a:t> </a:t>
            </a:r>
            <a:r>
              <a:rPr lang="tr-TR" sz="1700" b="1" i="1" spc="-10" dirty="0">
                <a:latin typeface="Palatino Linotype" panose="02040502050505030304" pitchFamily="18" charset="0"/>
              </a:rPr>
              <a:t>Yarım adanın</a:t>
            </a:r>
            <a:r>
              <a:rPr lang="tr-TR" sz="1700" b="1" i="1" spc="-30" dirty="0">
                <a:latin typeface="Palatino Linotype" panose="02040502050505030304" pitchFamily="18" charset="0"/>
              </a:rPr>
              <a:t> </a:t>
            </a:r>
            <a:r>
              <a:rPr lang="tr-TR" sz="1700" b="1" i="1" spc="-10" dirty="0">
                <a:latin typeface="Palatino Linotype" panose="02040502050505030304" pitchFamily="18" charset="0"/>
              </a:rPr>
              <a:t>batısında </a:t>
            </a:r>
            <a:r>
              <a:rPr lang="tr-TR" sz="1700" b="1" i="1" dirty="0">
                <a:latin typeface="Palatino Linotype" panose="02040502050505030304" pitchFamily="18" charset="0"/>
              </a:rPr>
              <a:t>yer</a:t>
            </a:r>
            <a:r>
              <a:rPr lang="tr-TR" sz="1700" b="1" i="1" spc="-45" dirty="0">
                <a:latin typeface="Palatino Linotype" panose="02040502050505030304" pitchFamily="18" charset="0"/>
              </a:rPr>
              <a:t> </a:t>
            </a:r>
            <a:r>
              <a:rPr lang="tr-TR" sz="1700" b="1" i="1" spc="-10" dirty="0">
                <a:latin typeface="Palatino Linotype" panose="02040502050505030304" pitchFamily="18" charset="0"/>
              </a:rPr>
              <a:t>alır.</a:t>
            </a:r>
            <a:endParaRPr lang="tr-TR" sz="1700" b="1" i="1" dirty="0">
              <a:latin typeface="Palatino Linotype" panose="02040502050505030304" pitchFamily="18" charset="0"/>
            </a:endParaRPr>
          </a:p>
          <a:p>
            <a:endParaRPr lang="tr-TR" dirty="0"/>
          </a:p>
        </p:txBody>
      </p:sp>
    </p:spTree>
    <p:extLst>
      <p:ext uri="{BB962C8B-B14F-4D97-AF65-F5344CB8AC3E}">
        <p14:creationId xmlns:p14="http://schemas.microsoft.com/office/powerpoint/2010/main" val="47204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5008" y="274381"/>
            <a:ext cx="10634319" cy="666115"/>
          </a:xfrm>
          <a:prstGeom prst="rect">
            <a:avLst/>
          </a:prstGeom>
        </p:spPr>
        <p:txBody>
          <a:bodyPr vert="horz" wrap="square" lIns="0" tIns="12700" rIns="0" bIns="0" rtlCol="0">
            <a:spAutoFit/>
          </a:bodyPr>
          <a:lstStyle/>
          <a:p>
            <a:pPr marL="12700">
              <a:lnSpc>
                <a:spcPct val="100000"/>
              </a:lnSpc>
              <a:spcBef>
                <a:spcPts val="100"/>
              </a:spcBef>
            </a:pPr>
            <a:r>
              <a:rPr lang="tr-TR" b="1" spc="-20" dirty="0"/>
              <a:t>Bodrum Gümüşlük…</a:t>
            </a:r>
            <a:endParaRPr b="1" spc="-20" dirty="0"/>
          </a:p>
        </p:txBody>
      </p:sp>
      <p:pic>
        <p:nvPicPr>
          <p:cNvPr id="13" name="Resim 12">
            <a:extLst>
              <a:ext uri="{FF2B5EF4-FFF2-40B4-BE49-F238E27FC236}">
                <a16:creationId xmlns:a16="http://schemas.microsoft.com/office/drawing/2014/main" id="{7222AB9C-2257-40D3-9900-9D16CD13B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079" y="1340606"/>
            <a:ext cx="8343755" cy="4693362"/>
          </a:xfrm>
          <a:prstGeom prst="rect">
            <a:avLst/>
          </a:prstGeom>
        </p:spPr>
      </p:pic>
      <p:sp>
        <p:nvSpPr>
          <p:cNvPr id="15" name="Metin kutusu 14">
            <a:extLst>
              <a:ext uri="{FF2B5EF4-FFF2-40B4-BE49-F238E27FC236}">
                <a16:creationId xmlns:a16="http://schemas.microsoft.com/office/drawing/2014/main" id="{CBBBC536-C25D-4621-B505-A92CD9A07C8E}"/>
              </a:ext>
            </a:extLst>
          </p:cNvPr>
          <p:cNvSpPr txBox="1"/>
          <p:nvPr/>
        </p:nvSpPr>
        <p:spPr>
          <a:xfrm>
            <a:off x="1321380" y="6358922"/>
            <a:ext cx="10401155" cy="2862322"/>
          </a:xfrm>
          <a:prstGeom prst="rect">
            <a:avLst/>
          </a:prstGeom>
          <a:noFill/>
        </p:spPr>
        <p:txBody>
          <a:bodyPr wrap="square" rtlCol="0">
            <a:spAutoFit/>
          </a:bodyPr>
          <a:lstStyle/>
          <a:p>
            <a:pPr marL="59690" marR="17145" algn="just">
              <a:lnSpc>
                <a:spcPct val="100000"/>
              </a:lnSpc>
            </a:pPr>
            <a:r>
              <a:rPr lang="tr-TR" sz="1800" dirty="0"/>
              <a:t>Bodrum</a:t>
            </a:r>
            <a:r>
              <a:rPr lang="tr-TR" sz="1800" spc="110" dirty="0"/>
              <a:t> </a:t>
            </a:r>
            <a:r>
              <a:rPr lang="tr-TR" sz="1800" dirty="0"/>
              <a:t>İklim</a:t>
            </a:r>
            <a:r>
              <a:rPr lang="tr-TR" sz="1800" spc="110" dirty="0"/>
              <a:t> </a:t>
            </a:r>
            <a:r>
              <a:rPr lang="tr-TR" sz="1800" dirty="0"/>
              <a:t>itibariyle</a:t>
            </a:r>
            <a:r>
              <a:rPr lang="tr-TR" sz="1800" spc="110" dirty="0"/>
              <a:t> </a:t>
            </a:r>
            <a:r>
              <a:rPr lang="tr-TR" sz="1800" dirty="0"/>
              <a:t>Ege</a:t>
            </a:r>
            <a:r>
              <a:rPr lang="tr-TR" sz="1800" spc="120" dirty="0"/>
              <a:t> </a:t>
            </a:r>
            <a:r>
              <a:rPr lang="tr-TR" sz="1800" dirty="0"/>
              <a:t>ve</a:t>
            </a:r>
            <a:r>
              <a:rPr lang="tr-TR" sz="1800" spc="105" dirty="0"/>
              <a:t> </a:t>
            </a:r>
            <a:r>
              <a:rPr lang="tr-TR" sz="1800" dirty="0"/>
              <a:t>Akdeniz</a:t>
            </a:r>
            <a:r>
              <a:rPr lang="tr-TR" sz="1800" spc="110" dirty="0"/>
              <a:t> </a:t>
            </a:r>
            <a:r>
              <a:rPr lang="tr-TR" sz="1800" dirty="0"/>
              <a:t>iklimlerinin</a:t>
            </a:r>
            <a:r>
              <a:rPr lang="tr-TR" sz="1800" spc="110" dirty="0"/>
              <a:t> </a:t>
            </a:r>
            <a:r>
              <a:rPr lang="tr-TR" sz="1800" dirty="0"/>
              <a:t>sentezinden</a:t>
            </a:r>
            <a:r>
              <a:rPr lang="tr-TR" sz="1800" spc="114" dirty="0"/>
              <a:t> </a:t>
            </a:r>
            <a:r>
              <a:rPr lang="tr-TR" sz="1800" dirty="0"/>
              <a:t>oluşan</a:t>
            </a:r>
            <a:r>
              <a:rPr lang="tr-TR" sz="1800" spc="114" dirty="0"/>
              <a:t> </a:t>
            </a:r>
            <a:r>
              <a:rPr lang="tr-TR" sz="1800" dirty="0"/>
              <a:t>bir</a:t>
            </a:r>
            <a:r>
              <a:rPr lang="tr-TR" sz="1800" spc="110" dirty="0"/>
              <a:t> </a:t>
            </a:r>
            <a:r>
              <a:rPr lang="tr-TR" sz="1800" dirty="0"/>
              <a:t>özelliğe</a:t>
            </a:r>
            <a:r>
              <a:rPr lang="tr-TR" sz="1800" spc="110" dirty="0"/>
              <a:t> </a:t>
            </a:r>
            <a:r>
              <a:rPr lang="tr-TR" sz="1800" spc="-10" dirty="0"/>
              <a:t>sahiptir.</a:t>
            </a:r>
            <a:r>
              <a:rPr lang="tr-TR" sz="1800" spc="114" dirty="0"/>
              <a:t> </a:t>
            </a:r>
            <a:r>
              <a:rPr lang="tr-TR" sz="1800" dirty="0"/>
              <a:t>Yarımada</a:t>
            </a:r>
            <a:r>
              <a:rPr lang="tr-TR" sz="1800" spc="114" dirty="0"/>
              <a:t> </a:t>
            </a:r>
            <a:r>
              <a:rPr lang="tr-TR" sz="1800" dirty="0"/>
              <a:t>olarak</a:t>
            </a:r>
            <a:r>
              <a:rPr lang="tr-TR" sz="1800" spc="125" dirty="0"/>
              <a:t> </a:t>
            </a:r>
            <a:r>
              <a:rPr lang="tr-TR" sz="1800" dirty="0"/>
              <a:t>mikro</a:t>
            </a:r>
            <a:r>
              <a:rPr lang="tr-TR" sz="1800" spc="110" dirty="0"/>
              <a:t> </a:t>
            </a:r>
            <a:r>
              <a:rPr lang="tr-TR" sz="1800" dirty="0"/>
              <a:t>klima</a:t>
            </a:r>
            <a:r>
              <a:rPr lang="tr-TR" sz="1800" spc="120" dirty="0"/>
              <a:t> </a:t>
            </a:r>
            <a:r>
              <a:rPr lang="tr-TR" sz="1800" spc="-20" dirty="0"/>
              <a:t>alan </a:t>
            </a:r>
            <a:r>
              <a:rPr lang="tr-TR" sz="1800" dirty="0"/>
              <a:t>özelliği</a:t>
            </a:r>
            <a:r>
              <a:rPr lang="tr-TR" sz="1800" spc="-35" dirty="0"/>
              <a:t> </a:t>
            </a:r>
            <a:r>
              <a:rPr lang="tr-TR" sz="1800" spc="-25" dirty="0"/>
              <a:t>gösterir.</a:t>
            </a:r>
            <a:r>
              <a:rPr lang="tr-TR" sz="1800" spc="-35" dirty="0"/>
              <a:t> </a:t>
            </a:r>
            <a:r>
              <a:rPr lang="tr-TR" sz="1800" dirty="0"/>
              <a:t>Sıcak</a:t>
            </a:r>
            <a:r>
              <a:rPr lang="tr-TR" sz="1800" spc="-10" dirty="0"/>
              <a:t> </a:t>
            </a:r>
            <a:r>
              <a:rPr lang="tr-TR" sz="1800" dirty="0"/>
              <a:t>ve</a:t>
            </a:r>
            <a:r>
              <a:rPr lang="tr-TR" sz="1800" spc="-30" dirty="0"/>
              <a:t> </a:t>
            </a:r>
            <a:r>
              <a:rPr lang="tr-TR" sz="1800" dirty="0"/>
              <a:t>ılıman</a:t>
            </a:r>
            <a:r>
              <a:rPr lang="tr-TR" sz="1800" spc="-15" dirty="0"/>
              <a:t> </a:t>
            </a:r>
            <a:r>
              <a:rPr lang="tr-TR" sz="1800" dirty="0"/>
              <a:t>bir</a:t>
            </a:r>
            <a:r>
              <a:rPr lang="tr-TR" sz="1800" spc="-15" dirty="0"/>
              <a:t> </a:t>
            </a:r>
            <a:r>
              <a:rPr lang="tr-TR" sz="1800" dirty="0"/>
              <a:t>iklim</a:t>
            </a:r>
            <a:r>
              <a:rPr lang="tr-TR" sz="1800" spc="-15" dirty="0"/>
              <a:t> </a:t>
            </a:r>
            <a:r>
              <a:rPr lang="tr-TR" sz="1800" spc="-10" dirty="0"/>
              <a:t>hakimdir.</a:t>
            </a:r>
            <a:endParaRPr lang="tr-TR" sz="1800" dirty="0"/>
          </a:p>
          <a:p>
            <a:pPr marL="59690" marR="15240" algn="just">
              <a:lnSpc>
                <a:spcPct val="100000"/>
              </a:lnSpc>
              <a:spcBef>
                <a:spcPts val="5"/>
              </a:spcBef>
            </a:pPr>
            <a:endParaRPr lang="tr-TR" dirty="0"/>
          </a:p>
          <a:p>
            <a:pPr marL="59690" marR="15240" algn="just">
              <a:lnSpc>
                <a:spcPct val="100000"/>
              </a:lnSpc>
              <a:spcBef>
                <a:spcPts val="5"/>
              </a:spcBef>
            </a:pPr>
            <a:r>
              <a:rPr lang="tr-TR" sz="1800" spc="190" dirty="0"/>
              <a:t>Gümüşlük</a:t>
            </a:r>
            <a:r>
              <a:rPr lang="tr-TR" sz="1800" spc="195" dirty="0"/>
              <a:t> </a:t>
            </a:r>
            <a:r>
              <a:rPr lang="tr-TR" sz="1800" dirty="0"/>
              <a:t>Bodrum</a:t>
            </a:r>
            <a:r>
              <a:rPr lang="tr-TR" sz="1800" spc="195" dirty="0"/>
              <a:t> Y</a:t>
            </a:r>
            <a:r>
              <a:rPr lang="tr-TR" sz="1800" dirty="0"/>
              <a:t>arımadasının</a:t>
            </a:r>
            <a:r>
              <a:rPr lang="tr-TR" sz="1800" spc="195" dirty="0"/>
              <a:t> </a:t>
            </a:r>
            <a:r>
              <a:rPr lang="tr-TR" sz="1800" dirty="0"/>
              <a:t>batı</a:t>
            </a:r>
            <a:r>
              <a:rPr lang="tr-TR" sz="1800" spc="200" dirty="0"/>
              <a:t> </a:t>
            </a:r>
            <a:r>
              <a:rPr lang="tr-TR" sz="1800" dirty="0"/>
              <a:t>köşesinde</a:t>
            </a:r>
            <a:r>
              <a:rPr lang="tr-TR" sz="1800" spc="190" dirty="0"/>
              <a:t> </a:t>
            </a:r>
            <a:r>
              <a:rPr lang="tr-TR" sz="1800" dirty="0"/>
              <a:t>yer</a:t>
            </a:r>
            <a:r>
              <a:rPr lang="tr-TR" sz="1800" spc="190" dirty="0"/>
              <a:t> </a:t>
            </a:r>
            <a:r>
              <a:rPr lang="tr-TR" sz="1800" dirty="0"/>
              <a:t>alır.</a:t>
            </a:r>
            <a:r>
              <a:rPr lang="tr-TR" sz="1800" spc="200" dirty="0"/>
              <a:t> </a:t>
            </a:r>
            <a:r>
              <a:rPr lang="tr-TR" sz="1800" dirty="0"/>
              <a:t>Körfezin</a:t>
            </a:r>
            <a:r>
              <a:rPr lang="tr-TR" sz="1800" spc="195" dirty="0"/>
              <a:t> </a:t>
            </a:r>
            <a:r>
              <a:rPr lang="tr-TR" sz="1800" dirty="0"/>
              <a:t>kuzey</a:t>
            </a:r>
            <a:r>
              <a:rPr lang="tr-TR" sz="1800" spc="200" dirty="0"/>
              <a:t> </a:t>
            </a:r>
            <a:r>
              <a:rPr lang="tr-TR" sz="1800" dirty="0"/>
              <a:t>bölgesi,</a:t>
            </a:r>
            <a:r>
              <a:rPr lang="tr-TR" sz="1800" spc="190" dirty="0"/>
              <a:t> </a:t>
            </a:r>
            <a:r>
              <a:rPr lang="tr-TR" sz="1800" dirty="0"/>
              <a:t>kuzeye</a:t>
            </a:r>
            <a:r>
              <a:rPr lang="tr-TR" sz="1800" spc="195" dirty="0"/>
              <a:t> </a:t>
            </a:r>
            <a:r>
              <a:rPr lang="tr-TR" sz="1800" dirty="0"/>
              <a:t>dönük</a:t>
            </a:r>
            <a:r>
              <a:rPr lang="tr-TR" sz="1800" spc="185" dirty="0"/>
              <a:t> </a:t>
            </a:r>
            <a:r>
              <a:rPr lang="tr-TR" sz="1800" dirty="0"/>
              <a:t>bir</a:t>
            </a:r>
            <a:r>
              <a:rPr lang="tr-TR" sz="1800" spc="190" dirty="0"/>
              <a:t> </a:t>
            </a:r>
            <a:r>
              <a:rPr lang="tr-TR" sz="1800" dirty="0"/>
              <a:t>L</a:t>
            </a:r>
            <a:r>
              <a:rPr lang="tr-TR" sz="1800" spc="210" dirty="0"/>
              <a:t> </a:t>
            </a:r>
            <a:r>
              <a:rPr lang="tr-TR" sz="1800" spc="-10" dirty="0"/>
              <a:t>harfi </a:t>
            </a:r>
            <a:r>
              <a:rPr lang="tr-TR" sz="1800" dirty="0"/>
              <a:t>şeklindeki</a:t>
            </a:r>
            <a:r>
              <a:rPr lang="tr-TR" sz="1800" spc="229" dirty="0"/>
              <a:t> </a:t>
            </a:r>
            <a:r>
              <a:rPr lang="tr-TR" sz="1800" dirty="0"/>
              <a:t>bir</a:t>
            </a:r>
            <a:r>
              <a:rPr lang="tr-TR" sz="1800" spc="240" dirty="0"/>
              <a:t> </a:t>
            </a:r>
            <a:r>
              <a:rPr lang="tr-TR" sz="1800" dirty="0"/>
              <a:t>yarımadadır.</a:t>
            </a:r>
            <a:r>
              <a:rPr lang="tr-TR" sz="1800" spc="240" dirty="0"/>
              <a:t> </a:t>
            </a:r>
            <a:r>
              <a:rPr lang="tr-TR" sz="1800" dirty="0"/>
              <a:t>Birkaç</a:t>
            </a:r>
            <a:r>
              <a:rPr lang="tr-TR" sz="1800" spc="245" dirty="0"/>
              <a:t> </a:t>
            </a:r>
            <a:r>
              <a:rPr lang="tr-TR" sz="1800" dirty="0"/>
              <a:t>kayalık,</a:t>
            </a:r>
            <a:r>
              <a:rPr lang="tr-TR" sz="1800" spc="245" dirty="0"/>
              <a:t> </a:t>
            </a:r>
            <a:r>
              <a:rPr lang="tr-TR" sz="1800" dirty="0"/>
              <a:t>sarp</a:t>
            </a:r>
            <a:r>
              <a:rPr lang="tr-TR" sz="1800" spc="245" dirty="0"/>
              <a:t> </a:t>
            </a:r>
            <a:r>
              <a:rPr lang="tr-TR" sz="1800" dirty="0"/>
              <a:t>tepe</a:t>
            </a:r>
            <a:r>
              <a:rPr lang="tr-TR" sz="1800" spc="240" dirty="0"/>
              <a:t> </a:t>
            </a:r>
            <a:r>
              <a:rPr lang="tr-TR" sz="1800" dirty="0"/>
              <a:t>dışında</a:t>
            </a:r>
            <a:r>
              <a:rPr lang="tr-TR" sz="1800" spc="250" dirty="0"/>
              <a:t> </a:t>
            </a:r>
            <a:r>
              <a:rPr lang="tr-TR" sz="1800" dirty="0"/>
              <a:t>yükselti</a:t>
            </a:r>
            <a:r>
              <a:rPr lang="tr-TR" sz="1800" spc="235" dirty="0"/>
              <a:t> </a:t>
            </a:r>
            <a:r>
              <a:rPr lang="tr-TR" sz="1800" dirty="0"/>
              <a:t>yoktur.</a:t>
            </a:r>
            <a:r>
              <a:rPr lang="tr-TR" sz="1800" spc="245" dirty="0"/>
              <a:t> </a:t>
            </a:r>
            <a:r>
              <a:rPr lang="tr-TR" sz="1800" dirty="0"/>
              <a:t>Körfezin</a:t>
            </a:r>
            <a:r>
              <a:rPr lang="tr-TR" sz="1800" spc="245" dirty="0"/>
              <a:t> </a:t>
            </a:r>
            <a:r>
              <a:rPr lang="tr-TR" sz="1800" dirty="0"/>
              <a:t>doğu</a:t>
            </a:r>
            <a:r>
              <a:rPr lang="tr-TR" sz="1800" spc="245" dirty="0"/>
              <a:t> </a:t>
            </a:r>
            <a:r>
              <a:rPr lang="tr-TR" sz="1800" dirty="0"/>
              <a:t>ve</a:t>
            </a:r>
            <a:r>
              <a:rPr lang="tr-TR" sz="1800" spc="245" dirty="0"/>
              <a:t> </a:t>
            </a:r>
            <a:r>
              <a:rPr lang="tr-TR" sz="1800" dirty="0"/>
              <a:t>güney</a:t>
            </a:r>
            <a:r>
              <a:rPr lang="tr-TR" sz="1800" spc="250" dirty="0"/>
              <a:t> </a:t>
            </a:r>
            <a:r>
              <a:rPr lang="tr-TR" sz="1800" dirty="0"/>
              <a:t>bölümü</a:t>
            </a:r>
            <a:r>
              <a:rPr lang="tr-TR" sz="1800" spc="250" dirty="0"/>
              <a:t> </a:t>
            </a:r>
            <a:r>
              <a:rPr lang="tr-TR" sz="1800" dirty="0"/>
              <a:t>ise</a:t>
            </a:r>
            <a:r>
              <a:rPr lang="tr-TR" sz="1800" spc="235" dirty="0"/>
              <a:t> </a:t>
            </a:r>
            <a:r>
              <a:rPr lang="tr-TR" sz="1800" dirty="0" err="1"/>
              <a:t>nisbeten</a:t>
            </a:r>
            <a:r>
              <a:rPr lang="tr-TR" sz="1800" spc="245" dirty="0"/>
              <a:t> </a:t>
            </a:r>
            <a:r>
              <a:rPr lang="tr-TR" sz="1800" spc="-10" dirty="0"/>
              <a:t>yüksek </a:t>
            </a:r>
            <a:r>
              <a:rPr lang="tr-TR" sz="1800" dirty="0"/>
              <a:t>tepelerin</a:t>
            </a:r>
            <a:r>
              <a:rPr lang="tr-TR" sz="1800" spc="-50" dirty="0"/>
              <a:t> </a:t>
            </a:r>
            <a:r>
              <a:rPr lang="tr-TR" sz="1800" spc="-10" dirty="0"/>
              <a:t>etekleridir.</a:t>
            </a:r>
            <a:endParaRPr lang="tr-TR" sz="1800" dirty="0"/>
          </a:p>
          <a:p>
            <a:pPr algn="just">
              <a:lnSpc>
                <a:spcPct val="100000"/>
              </a:lnSpc>
              <a:spcBef>
                <a:spcPts val="25"/>
              </a:spcBef>
            </a:pPr>
            <a:endParaRPr lang="tr-TR" sz="1800" dirty="0"/>
          </a:p>
          <a:p>
            <a:pPr marL="59690" algn="just">
              <a:lnSpc>
                <a:spcPct val="100000"/>
              </a:lnSpc>
            </a:pPr>
            <a:r>
              <a:rPr lang="tr-TR" sz="1800" dirty="0"/>
              <a:t>Körfezin</a:t>
            </a:r>
            <a:r>
              <a:rPr lang="tr-TR" sz="1800" spc="90" dirty="0"/>
              <a:t> </a:t>
            </a:r>
            <a:r>
              <a:rPr lang="tr-TR" sz="1800" dirty="0"/>
              <a:t>kuzey</a:t>
            </a:r>
            <a:r>
              <a:rPr lang="tr-TR" sz="1800" spc="95" dirty="0"/>
              <a:t> </a:t>
            </a:r>
            <a:r>
              <a:rPr lang="tr-TR" sz="1800" dirty="0"/>
              <a:t>bölgesi,</a:t>
            </a:r>
            <a:r>
              <a:rPr lang="tr-TR" sz="1800" spc="95" dirty="0"/>
              <a:t> </a:t>
            </a:r>
            <a:r>
              <a:rPr lang="tr-TR" sz="1800" dirty="0"/>
              <a:t>denizden</a:t>
            </a:r>
            <a:r>
              <a:rPr lang="tr-TR" sz="1800" spc="90" dirty="0"/>
              <a:t> </a:t>
            </a:r>
            <a:r>
              <a:rPr lang="tr-TR" sz="1800" dirty="0"/>
              <a:t>gelen</a:t>
            </a:r>
            <a:r>
              <a:rPr lang="tr-TR" sz="1800" spc="80" dirty="0"/>
              <a:t> </a:t>
            </a:r>
            <a:r>
              <a:rPr lang="tr-TR" sz="1800" dirty="0"/>
              <a:t>sert</a:t>
            </a:r>
            <a:r>
              <a:rPr lang="tr-TR" sz="1800" spc="95" dirty="0"/>
              <a:t> </a:t>
            </a:r>
            <a:r>
              <a:rPr lang="tr-TR" sz="1800" dirty="0"/>
              <a:t>rüzgarlara</a:t>
            </a:r>
            <a:r>
              <a:rPr lang="tr-TR" sz="1800" spc="95" dirty="0"/>
              <a:t> </a:t>
            </a:r>
            <a:r>
              <a:rPr lang="tr-TR" sz="1800" spc="-10" dirty="0"/>
              <a:t>açıktır.</a:t>
            </a:r>
            <a:r>
              <a:rPr lang="tr-TR" sz="1800" spc="95" dirty="0"/>
              <a:t> </a:t>
            </a:r>
            <a:r>
              <a:rPr lang="tr-TR" sz="1800" dirty="0"/>
              <a:t>Genel</a:t>
            </a:r>
            <a:r>
              <a:rPr lang="tr-TR" sz="1800" spc="90" dirty="0"/>
              <a:t> </a:t>
            </a:r>
            <a:r>
              <a:rPr lang="tr-TR" sz="1800" dirty="0"/>
              <a:t>bitki</a:t>
            </a:r>
            <a:r>
              <a:rPr lang="tr-TR" sz="1800" spc="90" dirty="0"/>
              <a:t> </a:t>
            </a:r>
            <a:r>
              <a:rPr lang="tr-TR" sz="1800" dirty="0"/>
              <a:t>örtüsü,</a:t>
            </a:r>
            <a:r>
              <a:rPr lang="tr-TR" sz="1800" spc="105" dirty="0"/>
              <a:t> </a:t>
            </a:r>
            <a:r>
              <a:rPr lang="tr-TR" sz="1800" dirty="0"/>
              <a:t>kısa</a:t>
            </a:r>
            <a:r>
              <a:rPr lang="tr-TR" sz="1800" spc="90" dirty="0"/>
              <a:t> </a:t>
            </a:r>
            <a:r>
              <a:rPr lang="tr-TR" sz="1800" dirty="0"/>
              <a:t>boylu,</a:t>
            </a:r>
            <a:r>
              <a:rPr lang="tr-TR" sz="1800" spc="95" dirty="0"/>
              <a:t> </a:t>
            </a:r>
            <a:r>
              <a:rPr lang="tr-TR" sz="1800" dirty="0"/>
              <a:t>dikenli</a:t>
            </a:r>
            <a:r>
              <a:rPr lang="tr-TR" sz="1800" spc="85" dirty="0"/>
              <a:t> </a:t>
            </a:r>
            <a:r>
              <a:rPr lang="tr-TR" sz="1800" dirty="0"/>
              <a:t>çalılıklardan</a:t>
            </a:r>
            <a:r>
              <a:rPr lang="tr-TR" sz="1800" spc="100" dirty="0"/>
              <a:t> </a:t>
            </a:r>
            <a:r>
              <a:rPr lang="tr-TR" sz="1800" spc="-10" dirty="0"/>
              <a:t>oluşur.</a:t>
            </a:r>
            <a:endParaRPr lang="tr-TR" sz="1800" dirty="0"/>
          </a:p>
          <a:p>
            <a:endParaRPr lang="tr-TR" dirty="0"/>
          </a:p>
        </p:txBody>
      </p:sp>
    </p:spTree>
    <p:extLst>
      <p:ext uri="{BB962C8B-B14F-4D97-AF65-F5344CB8AC3E}">
        <p14:creationId xmlns:p14="http://schemas.microsoft.com/office/powerpoint/2010/main" val="17137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1876" y="254536"/>
            <a:ext cx="10634319" cy="666115"/>
          </a:xfrm>
          <a:prstGeom prst="rect">
            <a:avLst/>
          </a:prstGeom>
        </p:spPr>
        <p:txBody>
          <a:bodyPr vert="horz" wrap="square" lIns="0" tIns="12700" rIns="0" bIns="0" rtlCol="0">
            <a:spAutoFit/>
          </a:bodyPr>
          <a:lstStyle/>
          <a:p>
            <a:pPr marL="12700">
              <a:lnSpc>
                <a:spcPct val="100000"/>
              </a:lnSpc>
              <a:spcBef>
                <a:spcPts val="100"/>
              </a:spcBef>
            </a:pPr>
            <a:r>
              <a:rPr lang="tr-TR" b="1" dirty="0"/>
              <a:t>Papatya Gümüşlük Villaları </a:t>
            </a:r>
            <a:r>
              <a:rPr b="1" dirty="0" err="1"/>
              <a:t>Proje</a:t>
            </a:r>
            <a:r>
              <a:rPr b="1" spc="-90" dirty="0"/>
              <a:t> </a:t>
            </a:r>
            <a:r>
              <a:rPr b="1" spc="-20" dirty="0" err="1"/>
              <a:t>Alanı</a:t>
            </a:r>
            <a:endParaRPr b="1" spc="-20" dirty="0"/>
          </a:p>
        </p:txBody>
      </p:sp>
      <p:sp>
        <p:nvSpPr>
          <p:cNvPr id="9" name="object 9"/>
          <p:cNvSpPr txBox="1"/>
          <p:nvPr/>
        </p:nvSpPr>
        <p:spPr>
          <a:xfrm>
            <a:off x="441876" y="2279128"/>
            <a:ext cx="2009445" cy="5342488"/>
          </a:xfrm>
          <a:prstGeom prst="rect">
            <a:avLst/>
          </a:prstGeom>
        </p:spPr>
        <p:txBody>
          <a:bodyPr vert="horz" wrap="square" lIns="0" tIns="12700" rIns="0" bIns="0" rtlCol="0">
            <a:spAutoFit/>
          </a:bodyPr>
          <a:lstStyle/>
          <a:p>
            <a:pPr marL="12700">
              <a:lnSpc>
                <a:spcPct val="100000"/>
              </a:lnSpc>
              <a:spcBef>
                <a:spcPts val="100"/>
              </a:spcBef>
            </a:pPr>
            <a:r>
              <a:rPr sz="2000" b="1" i="1" spc="-10" dirty="0">
                <a:solidFill>
                  <a:srgbClr val="404040"/>
                </a:solidFill>
                <a:latin typeface="Palatino Linotype" panose="02040502050505030304" pitchFamily="18" charset="0"/>
                <a:cs typeface="Calibri Light"/>
              </a:rPr>
              <a:t>PROJE</a:t>
            </a:r>
            <a:r>
              <a:rPr sz="2000" b="1" i="1" spc="-90" dirty="0">
                <a:solidFill>
                  <a:srgbClr val="404040"/>
                </a:solidFill>
                <a:latin typeface="Palatino Linotype" panose="02040502050505030304" pitchFamily="18" charset="0"/>
                <a:cs typeface="Calibri Light"/>
              </a:rPr>
              <a:t> </a:t>
            </a:r>
            <a:r>
              <a:rPr sz="2000" b="1" i="1" spc="-20" dirty="0">
                <a:solidFill>
                  <a:srgbClr val="404040"/>
                </a:solidFill>
                <a:latin typeface="Palatino Linotype" panose="02040502050505030304" pitchFamily="18" charset="0"/>
                <a:cs typeface="Calibri Light"/>
              </a:rPr>
              <a:t>ALANI</a:t>
            </a:r>
            <a:endParaRPr sz="2000" b="1" i="1" dirty="0">
              <a:latin typeface="Palatino Linotype" panose="02040502050505030304" pitchFamily="18" charset="0"/>
              <a:cs typeface="Calibri Light"/>
            </a:endParaRPr>
          </a:p>
          <a:p>
            <a:pPr>
              <a:lnSpc>
                <a:spcPct val="100000"/>
              </a:lnSpc>
              <a:spcBef>
                <a:spcPts val="50"/>
              </a:spcBef>
            </a:pPr>
            <a:endParaRPr sz="1950" b="1" i="1" dirty="0">
              <a:latin typeface="Palatino Linotype" panose="02040502050505030304" pitchFamily="18" charset="0"/>
              <a:cs typeface="Calibri Light"/>
            </a:endParaRPr>
          </a:p>
          <a:p>
            <a:pPr marL="12700" marR="5080">
              <a:lnSpc>
                <a:spcPct val="100000"/>
              </a:lnSpc>
            </a:pPr>
            <a:r>
              <a:rPr sz="1700" b="1" i="1" spc="-10" dirty="0">
                <a:solidFill>
                  <a:srgbClr val="404040"/>
                </a:solidFill>
                <a:latin typeface="Palatino Linotype" panose="02040502050505030304" pitchFamily="18" charset="0"/>
                <a:cs typeface="Calibri Light"/>
              </a:rPr>
              <a:t>İlçesi</a:t>
            </a:r>
            <a:r>
              <a:rPr sz="1700" b="1" i="1" spc="-60" dirty="0">
                <a:solidFill>
                  <a:srgbClr val="404040"/>
                </a:solidFill>
                <a:latin typeface="Palatino Linotype" panose="02040502050505030304" pitchFamily="18" charset="0"/>
                <a:cs typeface="Calibri Light"/>
              </a:rPr>
              <a:t> </a:t>
            </a:r>
            <a:r>
              <a:rPr sz="1700" b="1" i="1" dirty="0">
                <a:solidFill>
                  <a:srgbClr val="404040"/>
                </a:solidFill>
                <a:latin typeface="Palatino Linotype" panose="02040502050505030304" pitchFamily="18" charset="0"/>
                <a:cs typeface="Calibri Light"/>
              </a:rPr>
              <a:t>:</a:t>
            </a:r>
            <a:r>
              <a:rPr sz="1700" b="1" i="1" spc="5" dirty="0">
                <a:solidFill>
                  <a:srgbClr val="404040"/>
                </a:solidFill>
                <a:latin typeface="Palatino Linotype" panose="02040502050505030304" pitchFamily="18" charset="0"/>
                <a:cs typeface="Calibri Light"/>
              </a:rPr>
              <a:t> </a:t>
            </a:r>
            <a:r>
              <a:rPr sz="1700" b="1" i="1" spc="-10" dirty="0">
                <a:solidFill>
                  <a:srgbClr val="404040"/>
                </a:solidFill>
                <a:latin typeface="Palatino Linotype" panose="02040502050505030304" pitchFamily="18" charset="0"/>
                <a:cs typeface="Calibri Light"/>
              </a:rPr>
              <a:t>Bodrum Mahallesi</a:t>
            </a:r>
            <a:r>
              <a:rPr sz="1700" b="1" i="1" spc="-70" dirty="0">
                <a:solidFill>
                  <a:srgbClr val="404040"/>
                </a:solidFill>
                <a:latin typeface="Palatino Linotype" panose="02040502050505030304" pitchFamily="18" charset="0"/>
                <a:cs typeface="Calibri Light"/>
              </a:rPr>
              <a:t> </a:t>
            </a:r>
            <a:r>
              <a:rPr sz="1700" b="1" i="1" dirty="0">
                <a:solidFill>
                  <a:srgbClr val="404040"/>
                </a:solidFill>
                <a:latin typeface="Palatino Linotype" panose="02040502050505030304" pitchFamily="18" charset="0"/>
                <a:cs typeface="Calibri Light"/>
              </a:rPr>
              <a:t>:</a:t>
            </a:r>
            <a:r>
              <a:rPr sz="1700" b="1" i="1" spc="-35" dirty="0">
                <a:solidFill>
                  <a:srgbClr val="404040"/>
                </a:solidFill>
                <a:latin typeface="Palatino Linotype" panose="02040502050505030304" pitchFamily="18" charset="0"/>
                <a:cs typeface="Calibri Light"/>
              </a:rPr>
              <a:t> </a:t>
            </a:r>
            <a:r>
              <a:rPr lang="tr-TR" sz="1700" b="1" i="1" spc="-20" dirty="0">
                <a:solidFill>
                  <a:srgbClr val="404040"/>
                </a:solidFill>
                <a:latin typeface="Palatino Linotype" panose="02040502050505030304" pitchFamily="18" charset="0"/>
                <a:cs typeface="Calibri Light"/>
              </a:rPr>
              <a:t>Gümüşlük</a:t>
            </a:r>
            <a:r>
              <a:rPr sz="1700" b="1" i="1" spc="-20" dirty="0">
                <a:solidFill>
                  <a:srgbClr val="404040"/>
                </a:solidFill>
                <a:latin typeface="Palatino Linotype" panose="02040502050505030304" pitchFamily="18" charset="0"/>
                <a:cs typeface="Calibri Light"/>
              </a:rPr>
              <a:t> </a:t>
            </a:r>
            <a:endParaRPr lang="tr-TR" sz="1700" b="1" i="1" spc="-20" dirty="0">
              <a:solidFill>
                <a:srgbClr val="404040"/>
              </a:solidFill>
              <a:latin typeface="Palatino Linotype" panose="02040502050505030304" pitchFamily="18" charset="0"/>
              <a:cs typeface="Calibri Light"/>
            </a:endParaRPr>
          </a:p>
          <a:p>
            <a:pPr marL="12700" marR="5080">
              <a:lnSpc>
                <a:spcPct val="100000"/>
              </a:lnSpc>
            </a:pPr>
            <a:r>
              <a:rPr sz="1700" b="1" i="1" spc="-10" dirty="0">
                <a:solidFill>
                  <a:srgbClr val="404040"/>
                </a:solidFill>
                <a:latin typeface="Palatino Linotype" panose="02040502050505030304" pitchFamily="18" charset="0"/>
                <a:cs typeface="Calibri Light"/>
              </a:rPr>
              <a:t>Area</a:t>
            </a:r>
            <a:r>
              <a:rPr sz="1700" b="1" i="1" spc="-60" dirty="0">
                <a:solidFill>
                  <a:srgbClr val="404040"/>
                </a:solidFill>
                <a:latin typeface="Palatino Linotype" panose="02040502050505030304" pitchFamily="18" charset="0"/>
                <a:cs typeface="Calibri Light"/>
              </a:rPr>
              <a:t> </a:t>
            </a:r>
            <a:r>
              <a:rPr sz="1700" b="1" i="1" dirty="0">
                <a:solidFill>
                  <a:srgbClr val="404040"/>
                </a:solidFill>
                <a:latin typeface="Palatino Linotype" panose="02040502050505030304" pitchFamily="18" charset="0"/>
                <a:cs typeface="Calibri Light"/>
              </a:rPr>
              <a:t>:</a:t>
            </a:r>
            <a:r>
              <a:rPr sz="1700" b="1" i="1" spc="-30" dirty="0">
                <a:solidFill>
                  <a:srgbClr val="404040"/>
                </a:solidFill>
                <a:latin typeface="Palatino Linotype" panose="02040502050505030304" pitchFamily="18" charset="0"/>
                <a:cs typeface="Calibri Light"/>
              </a:rPr>
              <a:t> </a:t>
            </a:r>
            <a:r>
              <a:rPr lang="tr-TR" sz="1700" b="1" i="1" spc="-30" dirty="0">
                <a:solidFill>
                  <a:srgbClr val="404040"/>
                </a:solidFill>
                <a:latin typeface="Palatino Linotype" panose="02040502050505030304" pitchFamily="18" charset="0"/>
                <a:cs typeface="Calibri Light"/>
              </a:rPr>
              <a:t>13500</a:t>
            </a:r>
            <a:r>
              <a:rPr sz="1700" b="1" i="1" dirty="0">
                <a:solidFill>
                  <a:srgbClr val="404040"/>
                </a:solidFill>
                <a:latin typeface="Palatino Linotype" panose="02040502050505030304" pitchFamily="18" charset="0"/>
                <a:cs typeface="Calibri Light"/>
              </a:rPr>
              <a:t> </a:t>
            </a:r>
            <a:r>
              <a:rPr sz="1700" b="1" i="1" spc="-25" dirty="0">
                <a:solidFill>
                  <a:srgbClr val="404040"/>
                </a:solidFill>
                <a:latin typeface="Palatino Linotype" panose="02040502050505030304" pitchFamily="18" charset="0"/>
                <a:cs typeface="Calibri Light"/>
              </a:rPr>
              <a:t>m² </a:t>
            </a:r>
            <a:endParaRPr lang="tr-TR" sz="1700" b="1" i="1" spc="-25" dirty="0">
              <a:solidFill>
                <a:srgbClr val="404040"/>
              </a:solidFill>
              <a:latin typeface="Palatino Linotype" panose="02040502050505030304" pitchFamily="18" charset="0"/>
              <a:cs typeface="Calibri Light"/>
            </a:endParaRPr>
          </a:p>
          <a:p>
            <a:pPr marL="12700" marR="5080">
              <a:lnSpc>
                <a:spcPct val="100000"/>
              </a:lnSpc>
            </a:pPr>
            <a:r>
              <a:rPr sz="1700" b="1" i="1" dirty="0">
                <a:solidFill>
                  <a:srgbClr val="404040"/>
                </a:solidFill>
                <a:latin typeface="Palatino Linotype" panose="02040502050505030304" pitchFamily="18" charset="0"/>
                <a:cs typeface="Calibri Light"/>
              </a:rPr>
              <a:t>Ada</a:t>
            </a:r>
            <a:r>
              <a:rPr sz="1700" b="1" i="1" spc="-75" dirty="0">
                <a:solidFill>
                  <a:srgbClr val="404040"/>
                </a:solidFill>
                <a:latin typeface="Palatino Linotype" panose="02040502050505030304" pitchFamily="18" charset="0"/>
                <a:cs typeface="Calibri Light"/>
              </a:rPr>
              <a:t> </a:t>
            </a:r>
            <a:r>
              <a:rPr sz="1700" b="1" i="1" dirty="0">
                <a:solidFill>
                  <a:srgbClr val="404040"/>
                </a:solidFill>
                <a:latin typeface="Palatino Linotype" panose="02040502050505030304" pitchFamily="18" charset="0"/>
                <a:cs typeface="Calibri Light"/>
              </a:rPr>
              <a:t>:</a:t>
            </a:r>
            <a:r>
              <a:rPr sz="1700" b="1" i="1" spc="-5" dirty="0">
                <a:solidFill>
                  <a:srgbClr val="404040"/>
                </a:solidFill>
                <a:latin typeface="Palatino Linotype" panose="02040502050505030304" pitchFamily="18" charset="0"/>
                <a:cs typeface="Calibri Light"/>
              </a:rPr>
              <a:t> </a:t>
            </a:r>
            <a:r>
              <a:rPr lang="tr-TR" sz="1700" b="1" i="1" spc="-25" dirty="0">
                <a:solidFill>
                  <a:srgbClr val="404040"/>
                </a:solidFill>
                <a:latin typeface="Palatino Linotype" panose="02040502050505030304" pitchFamily="18" charset="0"/>
                <a:cs typeface="Calibri Light"/>
              </a:rPr>
              <a:t>391</a:t>
            </a:r>
            <a:endParaRPr sz="1700" b="1" i="1" dirty="0">
              <a:latin typeface="Palatino Linotype" panose="02040502050505030304" pitchFamily="18" charset="0"/>
              <a:cs typeface="Calibri Light"/>
            </a:endParaRPr>
          </a:p>
          <a:p>
            <a:pPr marL="12700">
              <a:lnSpc>
                <a:spcPct val="100000"/>
              </a:lnSpc>
            </a:pPr>
            <a:r>
              <a:rPr sz="1700" b="1" i="1" spc="-20" dirty="0">
                <a:solidFill>
                  <a:srgbClr val="404040"/>
                </a:solidFill>
                <a:latin typeface="Palatino Linotype" panose="02040502050505030304" pitchFamily="18" charset="0"/>
                <a:cs typeface="Calibri Light"/>
              </a:rPr>
              <a:t>Parsel</a:t>
            </a:r>
            <a:r>
              <a:rPr sz="1700" b="1" i="1" spc="-55" dirty="0">
                <a:solidFill>
                  <a:srgbClr val="404040"/>
                </a:solidFill>
                <a:latin typeface="Palatino Linotype" panose="02040502050505030304" pitchFamily="18" charset="0"/>
                <a:cs typeface="Calibri Light"/>
              </a:rPr>
              <a:t> </a:t>
            </a:r>
            <a:r>
              <a:rPr sz="1700" b="1" i="1" dirty="0">
                <a:solidFill>
                  <a:srgbClr val="404040"/>
                </a:solidFill>
                <a:latin typeface="Palatino Linotype" panose="02040502050505030304" pitchFamily="18" charset="0"/>
                <a:cs typeface="Calibri Light"/>
              </a:rPr>
              <a:t>:</a:t>
            </a:r>
            <a:r>
              <a:rPr sz="1700" b="1" i="1" spc="5" dirty="0">
                <a:solidFill>
                  <a:srgbClr val="404040"/>
                </a:solidFill>
                <a:latin typeface="Palatino Linotype" panose="02040502050505030304" pitchFamily="18" charset="0"/>
                <a:cs typeface="Calibri Light"/>
              </a:rPr>
              <a:t> </a:t>
            </a:r>
            <a:r>
              <a:rPr lang="tr-TR" sz="1700" b="1" i="1" spc="-60" dirty="0">
                <a:solidFill>
                  <a:srgbClr val="404040"/>
                </a:solidFill>
                <a:latin typeface="Palatino Linotype" panose="02040502050505030304" pitchFamily="18" charset="0"/>
                <a:cs typeface="Calibri Light"/>
              </a:rPr>
              <a:t>5</a:t>
            </a:r>
          </a:p>
          <a:p>
            <a:pPr marL="12700">
              <a:lnSpc>
                <a:spcPct val="100000"/>
              </a:lnSpc>
            </a:pPr>
            <a:endParaRPr lang="tr-TR" sz="1700" b="1" i="1" spc="-60" dirty="0">
              <a:solidFill>
                <a:srgbClr val="404040"/>
              </a:solidFill>
              <a:latin typeface="Palatino Linotype" panose="02040502050505030304" pitchFamily="18" charset="0"/>
              <a:cs typeface="Calibri Light"/>
            </a:endParaRPr>
          </a:p>
          <a:p>
            <a:pPr marL="12700">
              <a:lnSpc>
                <a:spcPct val="100000"/>
              </a:lnSpc>
            </a:pPr>
            <a:r>
              <a:rPr lang="tr-TR" sz="1700" b="1" i="1" spc="-60" dirty="0">
                <a:solidFill>
                  <a:srgbClr val="404040"/>
                </a:solidFill>
                <a:latin typeface="Palatino Linotype" panose="02040502050505030304" pitchFamily="18" charset="0"/>
                <a:cs typeface="Calibri Light"/>
              </a:rPr>
              <a:t>MESAFELER</a:t>
            </a:r>
          </a:p>
          <a:p>
            <a:pPr marL="12700">
              <a:lnSpc>
                <a:spcPct val="100000"/>
              </a:lnSpc>
            </a:pPr>
            <a:endParaRPr lang="tr-TR" sz="1700" b="1" i="1" spc="-60" dirty="0">
              <a:solidFill>
                <a:srgbClr val="404040"/>
              </a:solidFill>
              <a:latin typeface="Palatino Linotype" panose="02040502050505030304" pitchFamily="18" charset="0"/>
              <a:cs typeface="Calibri Light"/>
            </a:endParaRPr>
          </a:p>
          <a:p>
            <a:pPr marL="12700">
              <a:lnSpc>
                <a:spcPct val="100000"/>
              </a:lnSpc>
            </a:pPr>
            <a:r>
              <a:rPr lang="tr-TR" sz="1700" b="1" i="1" spc="-60" dirty="0">
                <a:solidFill>
                  <a:srgbClr val="404040"/>
                </a:solidFill>
                <a:latin typeface="Palatino Linotype" panose="02040502050505030304" pitchFamily="18" charset="0"/>
                <a:cs typeface="Calibri Light"/>
              </a:rPr>
              <a:t>Gümüşlük : 2.5 km</a:t>
            </a:r>
          </a:p>
          <a:p>
            <a:pPr marL="12700">
              <a:lnSpc>
                <a:spcPct val="100000"/>
              </a:lnSpc>
            </a:pPr>
            <a:r>
              <a:rPr lang="tr-TR" sz="1700" b="1" i="1" spc="-60" dirty="0">
                <a:solidFill>
                  <a:srgbClr val="404040"/>
                </a:solidFill>
                <a:latin typeface="Palatino Linotype" panose="02040502050505030304" pitchFamily="18" charset="0"/>
                <a:cs typeface="Calibri Light"/>
              </a:rPr>
              <a:t>Plaj : 2.7 km</a:t>
            </a:r>
          </a:p>
          <a:p>
            <a:pPr marL="12700">
              <a:lnSpc>
                <a:spcPct val="100000"/>
              </a:lnSpc>
            </a:pPr>
            <a:r>
              <a:rPr lang="tr-TR" sz="1700" b="1" i="1" spc="-60" dirty="0">
                <a:solidFill>
                  <a:srgbClr val="404040"/>
                </a:solidFill>
                <a:latin typeface="Palatino Linotype" panose="02040502050505030304" pitchFamily="18" charset="0"/>
                <a:cs typeface="Calibri Light"/>
              </a:rPr>
              <a:t>Bodrum Merkez : 20 km</a:t>
            </a:r>
          </a:p>
          <a:p>
            <a:pPr marL="12700">
              <a:lnSpc>
                <a:spcPct val="100000"/>
              </a:lnSpc>
            </a:pPr>
            <a:r>
              <a:rPr lang="tr-TR" sz="1700" b="1" i="1" spc="-60" dirty="0" err="1">
                <a:solidFill>
                  <a:srgbClr val="404040"/>
                </a:solidFill>
                <a:latin typeface="Palatino Linotype" panose="02040502050505030304" pitchFamily="18" charset="0"/>
                <a:cs typeface="Calibri Light"/>
              </a:rPr>
              <a:t>Yalıkavak</a:t>
            </a:r>
            <a:r>
              <a:rPr lang="tr-TR" sz="1700" b="1" i="1" spc="-60" dirty="0">
                <a:solidFill>
                  <a:srgbClr val="404040"/>
                </a:solidFill>
                <a:latin typeface="Palatino Linotype" panose="02040502050505030304" pitchFamily="18" charset="0"/>
                <a:cs typeface="Calibri Light"/>
              </a:rPr>
              <a:t>: 10 km</a:t>
            </a:r>
          </a:p>
          <a:p>
            <a:pPr marL="12700">
              <a:lnSpc>
                <a:spcPct val="100000"/>
              </a:lnSpc>
            </a:pPr>
            <a:r>
              <a:rPr lang="tr-TR" sz="1700" b="1" i="1" spc="-60" dirty="0">
                <a:solidFill>
                  <a:srgbClr val="404040"/>
                </a:solidFill>
                <a:latin typeface="Palatino Linotype" panose="02040502050505030304" pitchFamily="18" charset="0"/>
                <a:cs typeface="Calibri Light"/>
              </a:rPr>
              <a:t>En yakın AVM : 12 km</a:t>
            </a:r>
          </a:p>
          <a:p>
            <a:pPr marL="12700">
              <a:lnSpc>
                <a:spcPct val="100000"/>
              </a:lnSpc>
            </a:pPr>
            <a:r>
              <a:rPr lang="tr-TR" sz="1700" b="1" i="1" spc="-60" dirty="0">
                <a:solidFill>
                  <a:srgbClr val="404040"/>
                </a:solidFill>
                <a:latin typeface="Palatino Linotype" panose="02040502050505030304" pitchFamily="18" charset="0"/>
                <a:cs typeface="Calibri Light"/>
              </a:rPr>
              <a:t>Havaalanı: 57 km</a:t>
            </a:r>
          </a:p>
          <a:p>
            <a:pPr marL="12700">
              <a:lnSpc>
                <a:spcPct val="100000"/>
              </a:lnSpc>
            </a:pPr>
            <a:endParaRPr sz="1700" dirty="0">
              <a:latin typeface="Calibri Light"/>
              <a:cs typeface="Calibri Light"/>
            </a:endParaRPr>
          </a:p>
        </p:txBody>
      </p:sp>
      <p:pic>
        <p:nvPicPr>
          <p:cNvPr id="14" name="Resim 13">
            <a:hlinkClick r:id="rId2" action="ppaction://hlinksldjump"/>
            <a:extLst>
              <a:ext uri="{FF2B5EF4-FFF2-40B4-BE49-F238E27FC236}">
                <a16:creationId xmlns:a16="http://schemas.microsoft.com/office/drawing/2014/main" id="{FD1EF1A8-C649-4778-A781-B7AF1B631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681407"/>
            <a:ext cx="7620000" cy="5753100"/>
          </a:xfrm>
          <a:prstGeom prst="rect">
            <a:avLst/>
          </a:prstGeom>
        </p:spPr>
      </p:pic>
      <p:pic>
        <p:nvPicPr>
          <p:cNvPr id="20" name="object 10">
            <a:extLst>
              <a:ext uri="{FF2B5EF4-FFF2-40B4-BE49-F238E27FC236}">
                <a16:creationId xmlns:a16="http://schemas.microsoft.com/office/drawing/2014/main" id="{32FEFC76-0485-45DE-9A56-50BDCC0C9E24}"/>
              </a:ext>
            </a:extLst>
          </p:cNvPr>
          <p:cNvPicPr/>
          <p:nvPr/>
        </p:nvPicPr>
        <p:blipFill>
          <a:blip r:embed="rId4" cstate="print"/>
          <a:stretch>
            <a:fillRect/>
          </a:stretch>
        </p:blipFill>
        <p:spPr>
          <a:xfrm>
            <a:off x="8305800" y="3046838"/>
            <a:ext cx="469392" cy="469391"/>
          </a:xfrm>
          <a:prstGeom prst="rect">
            <a:avLst/>
          </a:prstGeom>
        </p:spPr>
      </p:pic>
      <p:sp>
        <p:nvSpPr>
          <p:cNvPr id="17" name="Metin kutusu 16">
            <a:extLst>
              <a:ext uri="{FF2B5EF4-FFF2-40B4-BE49-F238E27FC236}">
                <a16:creationId xmlns:a16="http://schemas.microsoft.com/office/drawing/2014/main" id="{04525B3D-09D4-4E31-A425-F1CA67155171}"/>
              </a:ext>
            </a:extLst>
          </p:cNvPr>
          <p:cNvSpPr txBox="1"/>
          <p:nvPr/>
        </p:nvSpPr>
        <p:spPr>
          <a:xfrm>
            <a:off x="3602598" y="7995470"/>
            <a:ext cx="5596404" cy="369332"/>
          </a:xfrm>
          <a:prstGeom prst="rect">
            <a:avLst/>
          </a:prstGeom>
          <a:noFill/>
        </p:spPr>
        <p:txBody>
          <a:bodyPr wrap="none" rtlCol="0">
            <a:spAutoFit/>
          </a:bodyPr>
          <a:lstStyle/>
          <a:p>
            <a:r>
              <a:rPr lang="tr-TR" dirty="0"/>
              <a:t>WEB URL :  </a:t>
            </a:r>
            <a:r>
              <a:rPr lang="tr-TR" dirty="0">
                <a:hlinkClick r:id="rId2" action="ppaction://hlinksldjump"/>
              </a:rPr>
              <a:t>https://goo.gl/maps/sEKK4RKjjCkjtK2X8</a:t>
            </a:r>
            <a:endParaRPr lang="tr-TR" dirty="0"/>
          </a:p>
        </p:txBody>
      </p:sp>
      <p:pic>
        <p:nvPicPr>
          <p:cNvPr id="3" name="Resim 2">
            <a:extLst>
              <a:ext uri="{FF2B5EF4-FFF2-40B4-BE49-F238E27FC236}">
                <a16:creationId xmlns:a16="http://schemas.microsoft.com/office/drawing/2014/main" id="{FC05AD59-BD58-4952-9907-00D289315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7402" y="3652221"/>
            <a:ext cx="1371600" cy="583413"/>
          </a:xfrm>
          <a:prstGeom prst="rect">
            <a:avLst/>
          </a:prstGeom>
        </p:spPr>
      </p:pic>
    </p:spTree>
    <p:extLst>
      <p:ext uri="{BB962C8B-B14F-4D97-AF65-F5344CB8AC3E}">
        <p14:creationId xmlns:p14="http://schemas.microsoft.com/office/powerpoint/2010/main" val="348514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63314" y="13570"/>
            <a:ext cx="10634319" cy="659155"/>
          </a:xfrm>
          <a:prstGeom prst="rect">
            <a:avLst/>
          </a:prstGeom>
        </p:spPr>
        <p:txBody>
          <a:bodyPr vert="horz" wrap="square" lIns="0" tIns="12700" rIns="0" bIns="0" rtlCol="0">
            <a:spAutoFit/>
          </a:bodyPr>
          <a:lstStyle/>
          <a:p>
            <a:pPr marL="12700">
              <a:lnSpc>
                <a:spcPct val="100000"/>
              </a:lnSpc>
              <a:spcBef>
                <a:spcPts val="100"/>
              </a:spcBef>
            </a:pPr>
            <a:r>
              <a:rPr lang="tr-TR" b="1" spc="-10">
                <a:latin typeface="Palatino Linotype" panose="02040502050505030304" pitchFamily="18" charset="0"/>
              </a:rPr>
              <a:t>Proje Teknik Özellikler</a:t>
            </a:r>
            <a:endParaRPr lang="tr-TR" b="1" spc="-10" dirty="0">
              <a:latin typeface="Palatino Linotype" panose="02040502050505030304" pitchFamily="18" charset="0"/>
            </a:endParaRPr>
          </a:p>
        </p:txBody>
      </p:sp>
      <p:sp>
        <p:nvSpPr>
          <p:cNvPr id="16" name="object 16"/>
          <p:cNvSpPr txBox="1"/>
          <p:nvPr/>
        </p:nvSpPr>
        <p:spPr>
          <a:xfrm>
            <a:off x="1143000" y="8057928"/>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İZOCAM TAŞYÜNÜ CEPHE YALITIMI</a:t>
            </a:r>
            <a:endParaRPr sz="1600" b="1" i="1" dirty="0">
              <a:latin typeface="Palatino Linotype" panose="02040502050505030304" pitchFamily="18" charset="0"/>
              <a:cs typeface="Calibri Light"/>
            </a:endParaRPr>
          </a:p>
        </p:txBody>
      </p:sp>
      <p:sp>
        <p:nvSpPr>
          <p:cNvPr id="21" name="object 21"/>
          <p:cNvSpPr txBox="1"/>
          <p:nvPr/>
        </p:nvSpPr>
        <p:spPr>
          <a:xfrm>
            <a:off x="1142999" y="7780254"/>
            <a:ext cx="3352801"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LAMINAT ZEMİN KAPLAMASI                     </a:t>
            </a:r>
            <a:endParaRPr sz="1600" b="1" i="1" dirty="0">
              <a:latin typeface="Palatino Linotype" panose="02040502050505030304" pitchFamily="18" charset="0"/>
              <a:cs typeface="Calibri Light"/>
            </a:endParaRPr>
          </a:p>
        </p:txBody>
      </p:sp>
      <p:sp>
        <p:nvSpPr>
          <p:cNvPr id="32" name="object 32"/>
          <p:cNvSpPr txBox="1"/>
          <p:nvPr/>
        </p:nvSpPr>
        <p:spPr>
          <a:xfrm>
            <a:off x="1143000" y="7497095"/>
            <a:ext cx="4757010" cy="259045"/>
          </a:xfrm>
          <a:prstGeom prst="rect">
            <a:avLst/>
          </a:prstGeom>
        </p:spPr>
        <p:txBody>
          <a:bodyPr vert="horz" wrap="square" lIns="0" tIns="12700" rIns="0" bIns="0" rtlCol="0">
            <a:spAutoFit/>
          </a:bodyPr>
          <a:lstStyle/>
          <a:p>
            <a:pPr marL="12700">
              <a:lnSpc>
                <a:spcPct val="100000"/>
              </a:lnSpc>
              <a:spcBef>
                <a:spcPts val="100"/>
              </a:spcBef>
            </a:pPr>
            <a:r>
              <a:rPr sz="1600" b="1" i="1" dirty="0">
                <a:latin typeface="Palatino Linotype" panose="02040502050505030304" pitchFamily="18" charset="0"/>
                <a:cs typeface="Calibri Light"/>
              </a:rPr>
              <a:t>YÜZME</a:t>
            </a:r>
            <a:r>
              <a:rPr sz="1600" b="1" i="1" spc="-65" dirty="0">
                <a:latin typeface="Palatino Linotype" panose="02040502050505030304" pitchFamily="18" charset="0"/>
                <a:cs typeface="Calibri Light"/>
              </a:rPr>
              <a:t> </a:t>
            </a:r>
            <a:r>
              <a:rPr sz="1600" b="1" i="1" spc="-20" dirty="0">
                <a:latin typeface="Palatino Linotype" panose="02040502050505030304" pitchFamily="18" charset="0"/>
                <a:cs typeface="Calibri Light"/>
              </a:rPr>
              <a:t>HAVUZU</a:t>
            </a:r>
            <a:r>
              <a:rPr sz="1600" b="1" i="1" spc="-50" dirty="0">
                <a:latin typeface="Palatino Linotype" panose="02040502050505030304" pitchFamily="18" charset="0"/>
                <a:cs typeface="Calibri Light"/>
              </a:rPr>
              <a:t> </a:t>
            </a:r>
            <a:r>
              <a:rPr sz="1600" b="1" i="1" dirty="0">
                <a:latin typeface="Palatino Linotype" panose="02040502050505030304" pitchFamily="18" charset="0"/>
                <a:cs typeface="Calibri Light"/>
              </a:rPr>
              <a:t>&amp;</a:t>
            </a:r>
            <a:r>
              <a:rPr sz="1600" b="1" i="1" spc="-30" dirty="0">
                <a:latin typeface="Palatino Linotype" panose="02040502050505030304" pitchFamily="18" charset="0"/>
                <a:cs typeface="Calibri Light"/>
              </a:rPr>
              <a:t> </a:t>
            </a:r>
            <a:r>
              <a:rPr sz="1600" b="1" i="1" spc="-10" dirty="0">
                <a:latin typeface="Palatino Linotype" panose="02040502050505030304" pitchFamily="18" charset="0"/>
                <a:cs typeface="Calibri Light"/>
              </a:rPr>
              <a:t>GÜNEŞLENME</a:t>
            </a:r>
            <a:r>
              <a:rPr sz="1600" b="1" i="1" spc="-55" dirty="0">
                <a:latin typeface="Palatino Linotype" panose="02040502050505030304" pitchFamily="18" charset="0"/>
                <a:cs typeface="Calibri Light"/>
              </a:rPr>
              <a:t> </a:t>
            </a:r>
            <a:r>
              <a:rPr sz="1600" b="1" i="1" spc="-10" dirty="0">
                <a:latin typeface="Palatino Linotype" panose="02040502050505030304" pitchFamily="18" charset="0"/>
                <a:cs typeface="Calibri Light"/>
              </a:rPr>
              <a:t>ALANI</a:t>
            </a:r>
            <a:r>
              <a:rPr sz="1600" b="1" i="1" spc="-55" dirty="0">
                <a:latin typeface="Palatino Linotype" panose="02040502050505030304" pitchFamily="18" charset="0"/>
                <a:cs typeface="Calibri Light"/>
              </a:rPr>
              <a:t> </a:t>
            </a:r>
            <a:endParaRPr sz="1600" b="1" i="1" dirty="0">
              <a:latin typeface="Palatino Linotype" panose="02040502050505030304" pitchFamily="18" charset="0"/>
              <a:cs typeface="Calibri Light"/>
            </a:endParaRPr>
          </a:p>
        </p:txBody>
      </p:sp>
      <p:sp>
        <p:nvSpPr>
          <p:cNvPr id="33" name="object 33"/>
          <p:cNvSpPr txBox="1"/>
          <p:nvPr/>
        </p:nvSpPr>
        <p:spPr>
          <a:xfrm>
            <a:off x="1143000" y="7239000"/>
            <a:ext cx="4027616" cy="259045"/>
          </a:xfrm>
          <a:prstGeom prst="rect">
            <a:avLst/>
          </a:prstGeom>
        </p:spPr>
        <p:txBody>
          <a:bodyPr vert="horz" wrap="square" lIns="0" tIns="12700" rIns="0" bIns="0" rtlCol="0">
            <a:spAutoFit/>
          </a:bodyPr>
          <a:lstStyle/>
          <a:p>
            <a:pPr marL="12700">
              <a:lnSpc>
                <a:spcPct val="100000"/>
              </a:lnSpc>
              <a:spcBef>
                <a:spcPts val="100"/>
              </a:spcBef>
            </a:pPr>
            <a:r>
              <a:rPr lang="tr-TR" sz="1600" b="1" i="1" spc="-40" dirty="0">
                <a:latin typeface="Palatino Linotype" panose="02040502050505030304" pitchFamily="18" charset="0"/>
                <a:cs typeface="Calibri Light"/>
              </a:rPr>
              <a:t>AKILLI EV SİSTEMİ</a:t>
            </a:r>
            <a:endParaRPr sz="1600" b="1" i="1" dirty="0">
              <a:latin typeface="Palatino Linotype" panose="02040502050505030304" pitchFamily="18" charset="0"/>
              <a:cs typeface="Calibri Light"/>
            </a:endParaRPr>
          </a:p>
        </p:txBody>
      </p:sp>
      <p:pic>
        <p:nvPicPr>
          <p:cNvPr id="3" name="Resim 2">
            <a:extLst>
              <a:ext uri="{FF2B5EF4-FFF2-40B4-BE49-F238E27FC236}">
                <a16:creationId xmlns:a16="http://schemas.microsoft.com/office/drawing/2014/main" id="{FBE48477-CE21-472E-812A-FB7215878B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9132" y="886259"/>
            <a:ext cx="8303336" cy="4670627"/>
          </a:xfrm>
          <a:prstGeom prst="rect">
            <a:avLst/>
          </a:prstGeom>
        </p:spPr>
      </p:pic>
      <p:sp>
        <p:nvSpPr>
          <p:cNvPr id="12" name="object 16">
            <a:extLst>
              <a:ext uri="{FF2B5EF4-FFF2-40B4-BE49-F238E27FC236}">
                <a16:creationId xmlns:a16="http://schemas.microsoft.com/office/drawing/2014/main" id="{6D8D8E9B-6BD1-4215-AE53-02DD86E8E98F}"/>
              </a:ext>
            </a:extLst>
          </p:cNvPr>
          <p:cNvSpPr txBox="1"/>
          <p:nvPr/>
        </p:nvSpPr>
        <p:spPr>
          <a:xfrm>
            <a:off x="1143000" y="8353459"/>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DOĞAL TAŞ DUVAR CEPHE KAPLAMASI</a:t>
            </a:r>
            <a:endParaRPr sz="1600" b="1" i="1" dirty="0">
              <a:latin typeface="Palatino Linotype" panose="02040502050505030304" pitchFamily="18" charset="0"/>
              <a:cs typeface="Calibri Light"/>
            </a:endParaRPr>
          </a:p>
        </p:txBody>
      </p:sp>
      <p:sp>
        <p:nvSpPr>
          <p:cNvPr id="13" name="object 16">
            <a:extLst>
              <a:ext uri="{FF2B5EF4-FFF2-40B4-BE49-F238E27FC236}">
                <a16:creationId xmlns:a16="http://schemas.microsoft.com/office/drawing/2014/main" id="{A337D2D4-D636-43AD-BAD3-88F6BCC74447}"/>
              </a:ext>
            </a:extLst>
          </p:cNvPr>
          <p:cNvSpPr txBox="1"/>
          <p:nvPr/>
        </p:nvSpPr>
        <p:spPr>
          <a:xfrm>
            <a:off x="1143000" y="8647765"/>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BODRUM MUTFAK &amp; ÇİMSTONE  TEZGAH</a:t>
            </a:r>
            <a:endParaRPr sz="1600" b="1" i="1" dirty="0">
              <a:latin typeface="Palatino Linotype" panose="02040502050505030304" pitchFamily="18" charset="0"/>
              <a:cs typeface="Calibri Light"/>
            </a:endParaRPr>
          </a:p>
        </p:txBody>
      </p:sp>
      <p:sp>
        <p:nvSpPr>
          <p:cNvPr id="14" name="object 16">
            <a:extLst>
              <a:ext uri="{FF2B5EF4-FFF2-40B4-BE49-F238E27FC236}">
                <a16:creationId xmlns:a16="http://schemas.microsoft.com/office/drawing/2014/main" id="{A33FF581-AD3E-4AA8-B8FF-D4C9581DD3A6}"/>
              </a:ext>
            </a:extLst>
          </p:cNvPr>
          <p:cNvSpPr txBox="1"/>
          <p:nvPr/>
        </p:nvSpPr>
        <p:spPr>
          <a:xfrm>
            <a:off x="6986119" y="7298776"/>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SIEMENS MUTFAK EKİPMANLARI</a:t>
            </a:r>
          </a:p>
        </p:txBody>
      </p:sp>
      <p:sp>
        <p:nvSpPr>
          <p:cNvPr id="15" name="object 16">
            <a:extLst>
              <a:ext uri="{FF2B5EF4-FFF2-40B4-BE49-F238E27FC236}">
                <a16:creationId xmlns:a16="http://schemas.microsoft.com/office/drawing/2014/main" id="{DBEA34F5-DC80-42BA-BBD5-79DFFD779371}"/>
              </a:ext>
            </a:extLst>
          </p:cNvPr>
          <p:cNvSpPr txBox="1"/>
          <p:nvPr/>
        </p:nvSpPr>
        <p:spPr>
          <a:xfrm>
            <a:off x="6986119" y="7538169"/>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LINEA ROSSO ALUMINYUM DOĞRAMA</a:t>
            </a:r>
          </a:p>
        </p:txBody>
      </p:sp>
      <p:sp>
        <p:nvSpPr>
          <p:cNvPr id="17" name="object 16">
            <a:extLst>
              <a:ext uri="{FF2B5EF4-FFF2-40B4-BE49-F238E27FC236}">
                <a16:creationId xmlns:a16="http://schemas.microsoft.com/office/drawing/2014/main" id="{27B00A8F-CCE8-4090-A39E-018E26B460CA}"/>
              </a:ext>
            </a:extLst>
          </p:cNvPr>
          <p:cNvSpPr txBox="1"/>
          <p:nvPr/>
        </p:nvSpPr>
        <p:spPr>
          <a:xfrm>
            <a:off x="6986119" y="7814272"/>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GROHE MUTFAK VE BANYO BATARYALARI</a:t>
            </a:r>
          </a:p>
        </p:txBody>
      </p:sp>
      <p:sp>
        <p:nvSpPr>
          <p:cNvPr id="18" name="object 16">
            <a:extLst>
              <a:ext uri="{FF2B5EF4-FFF2-40B4-BE49-F238E27FC236}">
                <a16:creationId xmlns:a16="http://schemas.microsoft.com/office/drawing/2014/main" id="{AD1778DD-1DE6-4F8E-A49E-8FE35D37E8A0}"/>
              </a:ext>
            </a:extLst>
          </p:cNvPr>
          <p:cNvSpPr txBox="1"/>
          <p:nvPr/>
        </p:nvSpPr>
        <p:spPr>
          <a:xfrm>
            <a:off x="6992382" y="8077356"/>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HUPPE DUŞAKABİN SİSTEMLERİ</a:t>
            </a:r>
          </a:p>
        </p:txBody>
      </p:sp>
      <p:sp>
        <p:nvSpPr>
          <p:cNvPr id="19" name="object 16">
            <a:extLst>
              <a:ext uri="{FF2B5EF4-FFF2-40B4-BE49-F238E27FC236}">
                <a16:creationId xmlns:a16="http://schemas.microsoft.com/office/drawing/2014/main" id="{63078041-28E6-46DD-B076-4E60E89B4E18}"/>
              </a:ext>
            </a:extLst>
          </p:cNvPr>
          <p:cNvSpPr txBox="1"/>
          <p:nvPr/>
        </p:nvSpPr>
        <p:spPr>
          <a:xfrm>
            <a:off x="6986119" y="8353459"/>
            <a:ext cx="5029200" cy="259045"/>
          </a:xfrm>
          <a:prstGeom prst="rect">
            <a:avLst/>
          </a:prstGeom>
        </p:spPr>
        <p:txBody>
          <a:bodyPr vert="horz" wrap="square" lIns="0" tIns="12700" rIns="0" bIns="0" rtlCol="0">
            <a:spAutoFit/>
          </a:bodyPr>
          <a:lstStyle/>
          <a:p>
            <a:pPr marL="12700">
              <a:lnSpc>
                <a:spcPct val="100000"/>
              </a:lnSpc>
              <a:spcBef>
                <a:spcPts val="100"/>
              </a:spcBef>
            </a:pPr>
            <a:r>
              <a:rPr lang="tr-TR" sz="1600" b="1" i="1" dirty="0">
                <a:latin typeface="Palatino Linotype" panose="02040502050505030304" pitchFamily="18" charset="0"/>
                <a:cs typeface="Calibri Light"/>
              </a:rPr>
              <a:t>ZEMİN SERANİT SERAMİK KAPLAMA</a:t>
            </a:r>
          </a:p>
        </p:txBody>
      </p:sp>
      <p:sp>
        <p:nvSpPr>
          <p:cNvPr id="4" name="Metin kutusu 3">
            <a:extLst>
              <a:ext uri="{FF2B5EF4-FFF2-40B4-BE49-F238E27FC236}">
                <a16:creationId xmlns:a16="http://schemas.microsoft.com/office/drawing/2014/main" id="{DF902C04-74CF-40E3-B607-D03EDA222603}"/>
              </a:ext>
            </a:extLst>
          </p:cNvPr>
          <p:cNvSpPr txBox="1"/>
          <p:nvPr/>
        </p:nvSpPr>
        <p:spPr>
          <a:xfrm>
            <a:off x="6852506" y="8606728"/>
            <a:ext cx="3886200" cy="600164"/>
          </a:xfrm>
          <a:prstGeom prst="rect">
            <a:avLst/>
          </a:prstGeom>
          <a:noFill/>
        </p:spPr>
        <p:txBody>
          <a:bodyPr wrap="square" rtlCol="0">
            <a:spAutoFit/>
          </a:bodyPr>
          <a:lstStyle/>
          <a:p>
            <a:r>
              <a:rPr lang="tr-TR" sz="1600" b="1" i="1" dirty="0">
                <a:latin typeface="Palatino Linotype" panose="02040502050505030304" pitchFamily="18" charset="0"/>
                <a:cs typeface="Calibri Light"/>
              </a:rPr>
              <a:t> VIESSMANN ISITMA SİSTEMLERİ</a:t>
            </a:r>
          </a:p>
          <a:p>
            <a:endParaRPr lang="tr-TR" sz="1600" b="1" i="1" dirty="0">
              <a:latin typeface="Palatino Linotype" panose="02040502050505030304" pitchFamily="18" charset="0"/>
            </a:endParaRPr>
          </a:p>
        </p:txBody>
      </p:sp>
      <p:sp>
        <p:nvSpPr>
          <p:cNvPr id="5" name="Metin kutusu 4">
            <a:extLst>
              <a:ext uri="{FF2B5EF4-FFF2-40B4-BE49-F238E27FC236}">
                <a16:creationId xmlns:a16="http://schemas.microsoft.com/office/drawing/2014/main" id="{DA76834C-EF7B-48FB-B51C-80B73785A3EC}"/>
              </a:ext>
            </a:extLst>
          </p:cNvPr>
          <p:cNvSpPr txBox="1"/>
          <p:nvPr/>
        </p:nvSpPr>
        <p:spPr>
          <a:xfrm>
            <a:off x="762000" y="5804424"/>
            <a:ext cx="11580414" cy="923330"/>
          </a:xfrm>
          <a:prstGeom prst="rect">
            <a:avLst/>
          </a:prstGeom>
          <a:noFill/>
        </p:spPr>
        <p:txBody>
          <a:bodyPr wrap="none" rtlCol="0">
            <a:spAutoFit/>
          </a:bodyPr>
          <a:lstStyle/>
          <a:p>
            <a:pPr algn="ctr"/>
            <a:r>
              <a:rPr lang="tr-TR" b="1" i="1" dirty="0">
                <a:latin typeface="Palatino Linotype" panose="02040502050505030304" pitchFamily="18" charset="0"/>
              </a:rPr>
              <a:t>28 adet villadan oluşan projemiz Bodrum Gümüşlük Karakaya mevkiinde yer almaktadır . Projemizdeki bütün</a:t>
            </a:r>
          </a:p>
          <a:p>
            <a:pPr algn="ctr"/>
            <a:r>
              <a:rPr lang="tr-TR" b="1" i="1" dirty="0">
                <a:latin typeface="Palatino Linotype" panose="02040502050505030304" pitchFamily="18" charset="0"/>
              </a:rPr>
              <a:t>Villalarımız Bodrum mimarisine uygun olarak Taş Duvarlar ile ayrılmıştır. Her villada doğal taş kaplama </a:t>
            </a:r>
          </a:p>
          <a:p>
            <a:pPr algn="ctr"/>
            <a:r>
              <a:rPr lang="tr-TR" b="1" i="1" dirty="0">
                <a:latin typeface="Palatino Linotype" panose="02040502050505030304" pitchFamily="18" charset="0"/>
              </a:rPr>
              <a:t>Kullanılmıştır</a:t>
            </a:r>
            <a:r>
              <a:rPr lang="tr-TR" dirty="0"/>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17CB128D-4A4F-4B2A-8961-F44A6C248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 y="914400"/>
            <a:ext cx="12801600" cy="720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9181918-D367-49DF-80AF-312225A36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4E09292F-17D6-4685-8305-6675DD1E7C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50A59ACF-FC4F-4F33-AB89-0106EC26C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74A31001-85AC-462D-BFA5-0F1CAB7A0D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50227" y="299530"/>
            <a:ext cx="10634319" cy="666115"/>
          </a:xfrm>
          <a:prstGeom prst="rect">
            <a:avLst/>
          </a:prstGeom>
        </p:spPr>
        <p:txBody>
          <a:bodyPr vert="horz" wrap="square" lIns="0" tIns="12700" rIns="0" bIns="0" rtlCol="0">
            <a:spAutoFit/>
          </a:bodyPr>
          <a:lstStyle/>
          <a:p>
            <a:pPr marL="12700">
              <a:lnSpc>
                <a:spcPct val="100000"/>
              </a:lnSpc>
              <a:spcBef>
                <a:spcPts val="100"/>
              </a:spcBef>
            </a:pPr>
            <a:r>
              <a:rPr lang="tr-TR" b="1" spc="-20" dirty="0"/>
              <a:t>   Firma Tanıtımı</a:t>
            </a:r>
            <a:endParaRPr b="1" spc="-20" dirty="0"/>
          </a:p>
        </p:txBody>
      </p:sp>
      <p:sp>
        <p:nvSpPr>
          <p:cNvPr id="9" name="object 9"/>
          <p:cNvSpPr txBox="1"/>
          <p:nvPr/>
        </p:nvSpPr>
        <p:spPr>
          <a:xfrm>
            <a:off x="505155" y="1105281"/>
            <a:ext cx="2009445" cy="274434"/>
          </a:xfrm>
          <a:prstGeom prst="rect">
            <a:avLst/>
          </a:prstGeom>
        </p:spPr>
        <p:txBody>
          <a:bodyPr vert="horz" wrap="square" lIns="0" tIns="12700" rIns="0" bIns="0" rtlCol="0">
            <a:spAutoFit/>
          </a:bodyPr>
          <a:lstStyle/>
          <a:p>
            <a:pPr marL="12700">
              <a:lnSpc>
                <a:spcPct val="100000"/>
              </a:lnSpc>
              <a:spcBef>
                <a:spcPts val="100"/>
              </a:spcBef>
            </a:pPr>
            <a:endParaRPr sz="1700" dirty="0">
              <a:latin typeface="Calibri Light"/>
              <a:cs typeface="Calibri Light"/>
            </a:endParaRPr>
          </a:p>
        </p:txBody>
      </p:sp>
      <p:sp>
        <p:nvSpPr>
          <p:cNvPr id="13" name="Metin kutusu 12">
            <a:extLst>
              <a:ext uri="{FF2B5EF4-FFF2-40B4-BE49-F238E27FC236}">
                <a16:creationId xmlns:a16="http://schemas.microsoft.com/office/drawing/2014/main" id="{8F5BC1AD-A331-4136-89A6-56D48D6B0FE9}"/>
              </a:ext>
            </a:extLst>
          </p:cNvPr>
          <p:cNvSpPr txBox="1"/>
          <p:nvPr/>
        </p:nvSpPr>
        <p:spPr>
          <a:xfrm>
            <a:off x="685800" y="1608460"/>
            <a:ext cx="10998708" cy="6517618"/>
          </a:xfrm>
          <a:prstGeom prst="rect">
            <a:avLst/>
          </a:prstGeom>
          <a:noFill/>
        </p:spPr>
        <p:txBody>
          <a:bodyPr wrap="square">
            <a:spAutoFit/>
          </a:bodyPr>
          <a:lstStyle/>
          <a:p>
            <a:pPr algn="just">
              <a:lnSpc>
                <a:spcPct val="107000"/>
              </a:lnSpc>
              <a:spcAft>
                <a:spcPts val="800"/>
              </a:spcAft>
            </a:pPr>
            <a:r>
              <a:rPr lang="tr-TR" sz="1800" b="1" i="1" dirty="0">
                <a:solidFill>
                  <a:srgbClr val="C00000"/>
                </a:solidFill>
                <a:effectLst/>
                <a:latin typeface="Palatino Linotype" panose="02040502050505030304" pitchFamily="18" charset="0"/>
                <a:ea typeface="Calibri" panose="020F0502020204030204" pitchFamily="34" charset="0"/>
                <a:cs typeface="Times New Roman" panose="02020603050405020304" pitchFamily="18" charset="0"/>
              </a:rPr>
              <a:t>Düzlem Yapı A.Ş. Ve Ortakları Adi Ortaklığı </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taahhüt, yapı denetim, proje yönetimi ve inşaat ile ilgili her konuda işin kontrolünü elinde tutan, küçük ve detaylı işler kadar büyük ölçekli projeleri de esnek organizasyon kabiliyeti sayesinde profesyonelce ve kolaylıkla yürütüp yöneten bir yapıya sahiptir.</a:t>
            </a:r>
            <a:endParaRPr lang="tr-TR" sz="1800" i="1"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Proje, taahhüt, yapı denetim, proje yönetimi ve inşaat ile ilgili her konuda işin kontrolünü elinde tutan, küçük ve detaylı işler kadar büyük ölçekli projeleri de esnek organizasyon kabiliyeti sayesinde profesyonelce ve kolaylıkla yürütüp yöneten bir yapıya sahiptir. Marka, bu hizmet anlayışıyla tasarım devamlılığı sağlar.</a:t>
            </a:r>
            <a:endParaRPr lang="tr-TR" sz="1800" i="1"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1800" b="1" i="1" dirty="0">
                <a:solidFill>
                  <a:srgbClr val="C00000"/>
                </a:solidFill>
                <a:effectLst/>
                <a:latin typeface="Palatino Linotype" panose="02040502050505030304" pitchFamily="18" charset="0"/>
                <a:ea typeface="Calibri" panose="020F0502020204030204" pitchFamily="34" charset="0"/>
                <a:cs typeface="Times New Roman" panose="02020603050405020304" pitchFamily="18" charset="0"/>
              </a:rPr>
              <a:t>Düzlem Yapı A.Ş. Ve Ortakları Adi Ortaklığı </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hizmet verirken iki önemli ilkeyi benimser: Firma, müşterilerinin gereksinimleri ile hedeflerini doğru olarak anlamakla işe başlar. Daha sonra müşteri memnuniyeti ile sürekliliği sağlayan özgün sistemiyle kapsamlı bir tasarım ve uygulama hizmeti verir.</a:t>
            </a:r>
            <a:endParaRPr lang="tr-TR" sz="1800" i="1"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Kaliteli hizmeti temel prensip olarak benimseyen, </a:t>
            </a:r>
            <a:r>
              <a:rPr lang="tr-TR" sz="1800" b="1" i="1" u="sng" dirty="0">
                <a:effectLst/>
                <a:latin typeface="Palatino Linotype" panose="02040502050505030304" pitchFamily="18" charset="0"/>
                <a:ea typeface="Calibri" panose="020F0502020204030204" pitchFamily="34" charset="0"/>
                <a:cs typeface="Times New Roman" panose="02020603050405020304" pitchFamily="18" charset="0"/>
              </a:rPr>
              <a:t>“Müşteri </a:t>
            </a:r>
            <a:r>
              <a:rPr lang="tr-TR" b="1" i="1" u="sng" dirty="0">
                <a:latin typeface="Palatino Linotype" panose="02040502050505030304" pitchFamily="18" charset="0"/>
                <a:ea typeface="Calibri" panose="020F0502020204030204" pitchFamily="34" charset="0"/>
                <a:cs typeface="Times New Roman" panose="02020603050405020304" pitchFamily="18" charset="0"/>
              </a:rPr>
              <a:t>M</a:t>
            </a:r>
            <a:r>
              <a:rPr lang="tr-TR" sz="1800" b="1" i="1" u="sng" dirty="0">
                <a:effectLst/>
                <a:latin typeface="Palatino Linotype" panose="02040502050505030304" pitchFamily="18" charset="0"/>
                <a:ea typeface="Calibri" panose="020F0502020204030204" pitchFamily="34" charset="0"/>
                <a:cs typeface="Times New Roman" panose="02020603050405020304" pitchFamily="18" charset="0"/>
              </a:rPr>
              <a:t>emnuniyeti ve güveni” </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en önemli değerleri olarak koruyan; </a:t>
            </a:r>
            <a:r>
              <a:rPr lang="tr-TR" sz="1800" b="1" i="1" dirty="0">
                <a:solidFill>
                  <a:srgbClr val="C00000"/>
                </a:solidFill>
                <a:effectLst/>
                <a:latin typeface="Palatino Linotype" panose="02040502050505030304" pitchFamily="18" charset="0"/>
                <a:ea typeface="Calibri" panose="020F0502020204030204" pitchFamily="34" charset="0"/>
                <a:cs typeface="Times New Roman" panose="02020603050405020304" pitchFamily="18" charset="0"/>
              </a:rPr>
              <a:t>Düzlem Yapı A.Ş. Ve Ortakları Adi Ortaklığı </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kuruluşundan bu yana “insana ve emeğe saygı” politikasına dayanan yönetim anlayışı ile, gerek taahhüt ederek yürüttüğü inşaat işleri ile gerekse ürettiği projeler ile sektörün saygın şirketleri arasında adını farklı bir konuma yerleştirmiştir. </a:t>
            </a:r>
          </a:p>
          <a:p>
            <a:pPr algn="just">
              <a:lnSpc>
                <a:spcPct val="107000"/>
              </a:lnSpc>
              <a:spcAft>
                <a:spcPts val="800"/>
              </a:spcAft>
            </a:pPr>
            <a:r>
              <a:rPr lang="tr-TR" sz="1800" b="1" i="1" dirty="0">
                <a:solidFill>
                  <a:srgbClr val="C00000"/>
                </a:solidFill>
                <a:effectLst/>
                <a:latin typeface="Palatino Linotype" panose="02040502050505030304" pitchFamily="18" charset="0"/>
                <a:ea typeface="Calibri" panose="020F0502020204030204" pitchFamily="34" charset="0"/>
                <a:cs typeface="Times New Roman" panose="02020603050405020304" pitchFamily="18" charset="0"/>
              </a:rPr>
              <a:t>Düzlem Yapı A.Ş. Ve Ortakları Adi Ortaklığı </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alanında uzman, teknolojiyi yakından takip eden, eğitimli ve tecrübeli çalışan kadrosuyla, hayat verdiği yaşam alanlarında kullandığı özgün inşaat teknikleriyle sadece kaliteyi değil, güvenilirliği de kendisine prensip edinmiştir. Düzlem Yapı’nın temel misyonu ise, teknolojiyi yakından takip ederek; güvenli ve kaliteli inşaatların yanın sıra insanlara yaşamaktan zevk alacakları ve huzurlu olacakları alanları sunmaktır.</a:t>
            </a:r>
            <a:endParaRPr lang="tr-TR" sz="1800" i="1"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1800" b="1" dirty="0">
                <a:effectLst/>
                <a:latin typeface="Arial" panose="020B0604020202020204" pitchFamily="34"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object 8"/>
          <p:cNvGrpSpPr/>
          <p:nvPr/>
        </p:nvGrpSpPr>
        <p:grpSpPr>
          <a:xfrm>
            <a:off x="4387596" y="6237732"/>
            <a:ext cx="1007744" cy="1068705"/>
            <a:chOff x="4387596" y="6237732"/>
            <a:chExt cx="1007744" cy="1068705"/>
          </a:xfrm>
        </p:grpSpPr>
        <p:pic>
          <p:nvPicPr>
            <p:cNvPr id="9" name="object 9"/>
            <p:cNvPicPr/>
            <p:nvPr/>
          </p:nvPicPr>
          <p:blipFill>
            <a:blip r:embed="rId2" cstate="print"/>
            <a:stretch>
              <a:fillRect/>
            </a:stretch>
          </p:blipFill>
          <p:spPr>
            <a:xfrm>
              <a:off x="4536534" y="6454013"/>
              <a:ext cx="602138" cy="744705"/>
            </a:xfrm>
            <a:prstGeom prst="rect">
              <a:avLst/>
            </a:prstGeom>
          </p:spPr>
        </p:pic>
        <p:pic>
          <p:nvPicPr>
            <p:cNvPr id="10" name="object 10"/>
            <p:cNvPicPr/>
            <p:nvPr/>
          </p:nvPicPr>
          <p:blipFill>
            <a:blip r:embed="rId3" cstate="print"/>
            <a:stretch>
              <a:fillRect/>
            </a:stretch>
          </p:blipFill>
          <p:spPr>
            <a:xfrm>
              <a:off x="4387596" y="6237732"/>
              <a:ext cx="1007363" cy="1068324"/>
            </a:xfrm>
            <a:prstGeom prst="rect">
              <a:avLst/>
            </a:prstGeom>
          </p:spPr>
        </p:pic>
      </p:grpSp>
      <p:sp>
        <p:nvSpPr>
          <p:cNvPr id="11" name="object 11"/>
          <p:cNvSpPr txBox="1"/>
          <p:nvPr/>
        </p:nvSpPr>
        <p:spPr>
          <a:xfrm>
            <a:off x="635381" y="7409154"/>
            <a:ext cx="9043670" cy="1322705"/>
          </a:xfrm>
          <a:prstGeom prst="rect">
            <a:avLst/>
          </a:prstGeom>
        </p:spPr>
        <p:txBody>
          <a:bodyPr vert="horz" wrap="square" lIns="0" tIns="13335" rIns="0" bIns="0" rtlCol="0">
            <a:spAutoFit/>
          </a:bodyPr>
          <a:lstStyle/>
          <a:p>
            <a:pPr marL="12700">
              <a:lnSpc>
                <a:spcPct val="100000"/>
              </a:lnSpc>
              <a:spcBef>
                <a:spcPts val="105"/>
              </a:spcBef>
            </a:pPr>
            <a:r>
              <a:rPr sz="1700" b="1" i="1" dirty="0">
                <a:latin typeface="Palatino Linotype" panose="02040502050505030304" pitchFamily="18" charset="0"/>
                <a:cs typeface="Calibri Light"/>
              </a:rPr>
              <a:t>BEGONVİL</a:t>
            </a:r>
            <a:r>
              <a:rPr sz="1700" b="1" i="1" spc="-90" dirty="0">
                <a:latin typeface="Palatino Linotype" panose="02040502050505030304" pitchFamily="18" charset="0"/>
                <a:cs typeface="Calibri Light"/>
              </a:rPr>
              <a:t> </a:t>
            </a:r>
            <a:r>
              <a:rPr sz="1700" b="1" i="1" spc="-10" dirty="0">
                <a:latin typeface="Palatino Linotype" panose="02040502050505030304" pitchFamily="18" charset="0"/>
                <a:cs typeface="Calibri Light"/>
              </a:rPr>
              <a:t>TUTKUSU!</a:t>
            </a:r>
            <a:endParaRPr sz="1700" b="1" i="1" dirty="0">
              <a:latin typeface="Palatino Linotype" panose="02040502050505030304" pitchFamily="18" charset="0"/>
              <a:cs typeface="Calibri Light"/>
            </a:endParaRPr>
          </a:p>
          <a:p>
            <a:pPr>
              <a:lnSpc>
                <a:spcPct val="100000"/>
              </a:lnSpc>
              <a:spcBef>
                <a:spcPts val="30"/>
              </a:spcBef>
            </a:pPr>
            <a:endParaRPr sz="1700" b="1" i="1" dirty="0">
              <a:latin typeface="Palatino Linotype" panose="02040502050505030304" pitchFamily="18" charset="0"/>
              <a:cs typeface="Calibri Light"/>
            </a:endParaRPr>
          </a:p>
          <a:p>
            <a:pPr marL="12700">
              <a:lnSpc>
                <a:spcPct val="100000"/>
              </a:lnSpc>
            </a:pPr>
            <a:r>
              <a:rPr sz="1700" b="1" i="1" dirty="0">
                <a:latin typeface="Palatino Linotype" panose="02040502050505030304" pitchFamily="18" charset="0"/>
                <a:cs typeface="Calibri Light"/>
              </a:rPr>
              <a:t>Bakmaya</a:t>
            </a:r>
            <a:r>
              <a:rPr sz="1700" b="1" i="1" spc="-65" dirty="0">
                <a:latin typeface="Palatino Linotype" panose="02040502050505030304" pitchFamily="18" charset="0"/>
                <a:cs typeface="Calibri Light"/>
              </a:rPr>
              <a:t> </a:t>
            </a:r>
            <a:r>
              <a:rPr sz="1700" b="1" i="1" dirty="0">
                <a:latin typeface="Palatino Linotype" panose="02040502050505030304" pitchFamily="18" charset="0"/>
                <a:cs typeface="Calibri Light"/>
              </a:rPr>
              <a:t>doyamadığınız</a:t>
            </a:r>
            <a:r>
              <a:rPr sz="1700" b="1" i="1" spc="-45" dirty="0">
                <a:latin typeface="Palatino Linotype" panose="02040502050505030304" pitchFamily="18" charset="0"/>
                <a:cs typeface="Calibri Light"/>
              </a:rPr>
              <a:t> </a:t>
            </a:r>
            <a:r>
              <a:rPr sz="1700" b="1" i="1" dirty="0">
                <a:latin typeface="Palatino Linotype" panose="02040502050505030304" pitchFamily="18" charset="0"/>
                <a:cs typeface="Calibri Light"/>
              </a:rPr>
              <a:t>Bodrum’un</a:t>
            </a:r>
            <a:r>
              <a:rPr sz="1700" b="1" i="1" spc="-40" dirty="0">
                <a:latin typeface="Palatino Linotype" panose="02040502050505030304" pitchFamily="18" charset="0"/>
                <a:cs typeface="Calibri Light"/>
              </a:rPr>
              <a:t> </a:t>
            </a:r>
            <a:r>
              <a:rPr sz="1700" b="1" i="1" dirty="0">
                <a:latin typeface="Palatino Linotype" panose="02040502050505030304" pitchFamily="18" charset="0"/>
                <a:cs typeface="Calibri Light"/>
              </a:rPr>
              <a:t>simgesi</a:t>
            </a:r>
            <a:r>
              <a:rPr sz="1700" b="1" i="1" spc="-40" dirty="0">
                <a:latin typeface="Palatino Linotype" panose="02040502050505030304" pitchFamily="18" charset="0"/>
                <a:cs typeface="Calibri Light"/>
              </a:rPr>
              <a:t> </a:t>
            </a:r>
            <a:r>
              <a:rPr sz="1700" b="1" i="1" dirty="0">
                <a:latin typeface="Palatino Linotype" panose="02040502050505030304" pitchFamily="18" charset="0"/>
                <a:cs typeface="Calibri Light"/>
              </a:rPr>
              <a:t>begonviller</a:t>
            </a:r>
            <a:r>
              <a:rPr sz="1700" b="1" i="1" spc="-45" dirty="0">
                <a:latin typeface="Palatino Linotype" panose="02040502050505030304" pitchFamily="18" charset="0"/>
                <a:cs typeface="Calibri Light"/>
              </a:rPr>
              <a:t> </a:t>
            </a:r>
            <a:r>
              <a:rPr sz="1700" b="1" i="1" dirty="0">
                <a:latin typeface="Palatino Linotype" panose="02040502050505030304" pitchFamily="18" charset="0"/>
                <a:cs typeface="Calibri Light"/>
              </a:rPr>
              <a:t>sizi</a:t>
            </a:r>
            <a:r>
              <a:rPr sz="1700" b="1" i="1" spc="-30" dirty="0">
                <a:latin typeface="Palatino Linotype" panose="02040502050505030304" pitchFamily="18" charset="0"/>
                <a:cs typeface="Calibri Light"/>
              </a:rPr>
              <a:t> </a:t>
            </a:r>
            <a:r>
              <a:rPr sz="1700" b="1" i="1" dirty="0">
                <a:latin typeface="Palatino Linotype" panose="02040502050505030304" pitchFamily="18" charset="0"/>
                <a:cs typeface="Calibri Light"/>
              </a:rPr>
              <a:t>bambaşka</a:t>
            </a:r>
            <a:r>
              <a:rPr sz="1700" b="1" i="1" spc="-60" dirty="0">
                <a:latin typeface="Palatino Linotype" panose="02040502050505030304" pitchFamily="18" charset="0"/>
                <a:cs typeface="Calibri Light"/>
              </a:rPr>
              <a:t> </a:t>
            </a:r>
            <a:r>
              <a:rPr sz="1700" b="1" i="1" dirty="0">
                <a:latin typeface="Palatino Linotype" panose="02040502050505030304" pitchFamily="18" charset="0"/>
                <a:cs typeface="Calibri Light"/>
              </a:rPr>
              <a:t>alemlere</a:t>
            </a:r>
            <a:r>
              <a:rPr sz="1700" b="1" i="1" spc="-35" dirty="0">
                <a:latin typeface="Palatino Linotype" panose="02040502050505030304" pitchFamily="18" charset="0"/>
                <a:cs typeface="Calibri Light"/>
              </a:rPr>
              <a:t> </a:t>
            </a:r>
            <a:r>
              <a:rPr sz="1700" b="1" i="1" spc="-10" dirty="0">
                <a:latin typeface="Palatino Linotype" panose="02040502050505030304" pitchFamily="18" charset="0"/>
                <a:cs typeface="Calibri Light"/>
              </a:rPr>
              <a:t>sürükler.</a:t>
            </a:r>
            <a:endParaRPr sz="1700" b="1" i="1" dirty="0">
              <a:latin typeface="Palatino Linotype" panose="02040502050505030304" pitchFamily="18" charset="0"/>
              <a:cs typeface="Calibri Light"/>
            </a:endParaRPr>
          </a:p>
          <a:p>
            <a:pPr>
              <a:lnSpc>
                <a:spcPct val="100000"/>
              </a:lnSpc>
              <a:spcBef>
                <a:spcPts val="25"/>
              </a:spcBef>
            </a:pPr>
            <a:endParaRPr sz="1650" dirty="0">
              <a:latin typeface="Calibri Light"/>
              <a:cs typeface="Calibri Light"/>
            </a:endParaRPr>
          </a:p>
          <a:p>
            <a:pPr marL="12700">
              <a:lnSpc>
                <a:spcPct val="100000"/>
              </a:lnSpc>
            </a:pPr>
            <a:endParaRPr sz="1700" dirty="0">
              <a:latin typeface="Calibri Light"/>
              <a:cs typeface="Calibri Light"/>
            </a:endParaRPr>
          </a:p>
        </p:txBody>
      </p:sp>
      <p:grpSp>
        <p:nvGrpSpPr>
          <p:cNvPr id="12" name="object 12"/>
          <p:cNvGrpSpPr/>
          <p:nvPr/>
        </p:nvGrpSpPr>
        <p:grpSpPr>
          <a:xfrm>
            <a:off x="466344" y="1205483"/>
            <a:ext cx="4691380" cy="3529329"/>
            <a:chOff x="466344" y="1205483"/>
            <a:chExt cx="4691380" cy="3529329"/>
          </a:xfrm>
        </p:grpSpPr>
        <p:pic>
          <p:nvPicPr>
            <p:cNvPr id="13" name="object 13"/>
            <p:cNvPicPr/>
            <p:nvPr/>
          </p:nvPicPr>
          <p:blipFill>
            <a:blip r:embed="rId4" cstate="print"/>
            <a:stretch>
              <a:fillRect/>
            </a:stretch>
          </p:blipFill>
          <p:spPr>
            <a:xfrm>
              <a:off x="466344" y="1243583"/>
              <a:ext cx="4653534" cy="3490724"/>
            </a:xfrm>
            <a:prstGeom prst="rect">
              <a:avLst/>
            </a:prstGeom>
          </p:spPr>
        </p:pic>
        <p:pic>
          <p:nvPicPr>
            <p:cNvPr id="14" name="object 14"/>
            <p:cNvPicPr/>
            <p:nvPr/>
          </p:nvPicPr>
          <p:blipFill>
            <a:blip r:embed="rId5" cstate="print"/>
            <a:stretch>
              <a:fillRect/>
            </a:stretch>
          </p:blipFill>
          <p:spPr>
            <a:xfrm>
              <a:off x="499872" y="1205483"/>
              <a:ext cx="4657344" cy="3494532"/>
            </a:xfrm>
            <a:prstGeom prst="rect">
              <a:avLst/>
            </a:prstGeom>
          </p:spPr>
        </p:pic>
      </p:grpSp>
      <p:grpSp>
        <p:nvGrpSpPr>
          <p:cNvPr id="15" name="object 15"/>
          <p:cNvGrpSpPr/>
          <p:nvPr/>
        </p:nvGrpSpPr>
        <p:grpSpPr>
          <a:xfrm>
            <a:off x="8872728" y="1082039"/>
            <a:ext cx="3573779" cy="3707129"/>
            <a:chOff x="8872728" y="1082039"/>
            <a:chExt cx="3573779" cy="3707129"/>
          </a:xfrm>
        </p:grpSpPr>
        <p:pic>
          <p:nvPicPr>
            <p:cNvPr id="16" name="object 16"/>
            <p:cNvPicPr/>
            <p:nvPr/>
          </p:nvPicPr>
          <p:blipFill>
            <a:blip r:embed="rId6" cstate="print"/>
            <a:stretch>
              <a:fillRect/>
            </a:stretch>
          </p:blipFill>
          <p:spPr>
            <a:xfrm>
              <a:off x="8872728" y="1120139"/>
              <a:ext cx="3536444" cy="3669032"/>
            </a:xfrm>
            <a:prstGeom prst="rect">
              <a:avLst/>
            </a:prstGeom>
          </p:spPr>
        </p:pic>
        <p:pic>
          <p:nvPicPr>
            <p:cNvPr id="17" name="object 17"/>
            <p:cNvPicPr/>
            <p:nvPr/>
          </p:nvPicPr>
          <p:blipFill>
            <a:blip r:embed="rId7" cstate="print"/>
            <a:stretch>
              <a:fillRect/>
            </a:stretch>
          </p:blipFill>
          <p:spPr>
            <a:xfrm>
              <a:off x="8906256" y="1082039"/>
              <a:ext cx="3540252" cy="3672839"/>
            </a:xfrm>
            <a:prstGeom prst="rect">
              <a:avLst/>
            </a:prstGeom>
          </p:spPr>
        </p:pic>
      </p:grpSp>
      <p:grpSp>
        <p:nvGrpSpPr>
          <p:cNvPr id="18" name="object 18"/>
          <p:cNvGrpSpPr/>
          <p:nvPr/>
        </p:nvGrpSpPr>
        <p:grpSpPr>
          <a:xfrm>
            <a:off x="1118616" y="5169408"/>
            <a:ext cx="3689985" cy="1991360"/>
            <a:chOff x="1118616" y="5169408"/>
            <a:chExt cx="3689985" cy="1991360"/>
          </a:xfrm>
        </p:grpSpPr>
        <p:pic>
          <p:nvPicPr>
            <p:cNvPr id="19" name="object 19"/>
            <p:cNvPicPr/>
            <p:nvPr/>
          </p:nvPicPr>
          <p:blipFill>
            <a:blip r:embed="rId8" cstate="print"/>
            <a:stretch>
              <a:fillRect/>
            </a:stretch>
          </p:blipFill>
          <p:spPr>
            <a:xfrm>
              <a:off x="1118616" y="5207508"/>
              <a:ext cx="3656838" cy="1953006"/>
            </a:xfrm>
            <a:prstGeom prst="rect">
              <a:avLst/>
            </a:prstGeom>
          </p:spPr>
        </p:pic>
        <p:pic>
          <p:nvPicPr>
            <p:cNvPr id="20" name="object 20"/>
            <p:cNvPicPr/>
            <p:nvPr/>
          </p:nvPicPr>
          <p:blipFill>
            <a:blip r:embed="rId9" cstate="print"/>
            <a:stretch>
              <a:fillRect/>
            </a:stretch>
          </p:blipFill>
          <p:spPr>
            <a:xfrm>
              <a:off x="1152144" y="5169408"/>
              <a:ext cx="3656076" cy="1952244"/>
            </a:xfrm>
            <a:prstGeom prst="rect">
              <a:avLst/>
            </a:prstGeom>
          </p:spPr>
        </p:pic>
      </p:grpSp>
      <p:grpSp>
        <p:nvGrpSpPr>
          <p:cNvPr id="21" name="object 21"/>
          <p:cNvGrpSpPr/>
          <p:nvPr/>
        </p:nvGrpSpPr>
        <p:grpSpPr>
          <a:xfrm>
            <a:off x="5469635" y="1801367"/>
            <a:ext cx="3183890" cy="4167504"/>
            <a:chOff x="5469635" y="1801367"/>
            <a:chExt cx="3183890" cy="4167504"/>
          </a:xfrm>
        </p:grpSpPr>
        <p:pic>
          <p:nvPicPr>
            <p:cNvPr id="22" name="object 22"/>
            <p:cNvPicPr/>
            <p:nvPr/>
          </p:nvPicPr>
          <p:blipFill>
            <a:blip r:embed="rId10" cstate="print"/>
            <a:stretch>
              <a:fillRect/>
            </a:stretch>
          </p:blipFill>
          <p:spPr>
            <a:xfrm>
              <a:off x="5469635" y="1839467"/>
              <a:ext cx="3146303" cy="4129282"/>
            </a:xfrm>
            <a:prstGeom prst="rect">
              <a:avLst/>
            </a:prstGeom>
          </p:spPr>
        </p:pic>
        <p:pic>
          <p:nvPicPr>
            <p:cNvPr id="23" name="object 23"/>
            <p:cNvPicPr/>
            <p:nvPr/>
          </p:nvPicPr>
          <p:blipFill>
            <a:blip r:embed="rId11" cstate="print"/>
            <a:stretch>
              <a:fillRect/>
            </a:stretch>
          </p:blipFill>
          <p:spPr>
            <a:xfrm>
              <a:off x="5503163" y="1801367"/>
              <a:ext cx="3150108" cy="4133088"/>
            </a:xfrm>
            <a:prstGeom prst="rect">
              <a:avLst/>
            </a:prstGeom>
          </p:spPr>
        </p:pic>
      </p:grpSp>
      <p:grpSp>
        <p:nvGrpSpPr>
          <p:cNvPr id="24" name="object 24"/>
          <p:cNvGrpSpPr/>
          <p:nvPr/>
        </p:nvGrpSpPr>
        <p:grpSpPr>
          <a:xfrm>
            <a:off x="9543288" y="5018532"/>
            <a:ext cx="2903220" cy="2828290"/>
            <a:chOff x="9543288" y="5018532"/>
            <a:chExt cx="2903220" cy="2828290"/>
          </a:xfrm>
        </p:grpSpPr>
        <p:pic>
          <p:nvPicPr>
            <p:cNvPr id="25" name="object 25"/>
            <p:cNvPicPr/>
            <p:nvPr/>
          </p:nvPicPr>
          <p:blipFill>
            <a:blip r:embed="rId12" cstate="print"/>
            <a:stretch>
              <a:fillRect/>
            </a:stretch>
          </p:blipFill>
          <p:spPr>
            <a:xfrm>
              <a:off x="9543288" y="5056632"/>
              <a:ext cx="2865883" cy="2789688"/>
            </a:xfrm>
            <a:prstGeom prst="rect">
              <a:avLst/>
            </a:prstGeom>
          </p:spPr>
        </p:pic>
        <p:pic>
          <p:nvPicPr>
            <p:cNvPr id="26" name="object 26"/>
            <p:cNvPicPr/>
            <p:nvPr/>
          </p:nvPicPr>
          <p:blipFill>
            <a:blip r:embed="rId13" cstate="print"/>
            <a:stretch>
              <a:fillRect/>
            </a:stretch>
          </p:blipFill>
          <p:spPr>
            <a:xfrm>
              <a:off x="9576816" y="5018532"/>
              <a:ext cx="2869692" cy="2793492"/>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Resim 30">
            <a:extLst>
              <a:ext uri="{FF2B5EF4-FFF2-40B4-BE49-F238E27FC236}">
                <a16:creationId xmlns:a16="http://schemas.microsoft.com/office/drawing/2014/main" id="{E8C040D1-D75F-44C5-833B-07320764AF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1087214"/>
            <a:ext cx="5185976" cy="2917112"/>
          </a:xfrm>
          <a:prstGeom prst="rect">
            <a:avLst/>
          </a:prstGeom>
        </p:spPr>
      </p:pic>
      <p:pic>
        <p:nvPicPr>
          <p:cNvPr id="33" name="Resim 32">
            <a:extLst>
              <a:ext uri="{FF2B5EF4-FFF2-40B4-BE49-F238E27FC236}">
                <a16:creationId xmlns:a16="http://schemas.microsoft.com/office/drawing/2014/main" id="{24A7A47C-E521-4976-950F-6C448F4B8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853" y="1072600"/>
            <a:ext cx="5141748" cy="2892233"/>
          </a:xfrm>
          <a:prstGeom prst="rect">
            <a:avLst/>
          </a:prstGeom>
        </p:spPr>
      </p:pic>
      <p:pic>
        <p:nvPicPr>
          <p:cNvPr id="35" name="Resim 34">
            <a:extLst>
              <a:ext uri="{FF2B5EF4-FFF2-40B4-BE49-F238E27FC236}">
                <a16:creationId xmlns:a16="http://schemas.microsoft.com/office/drawing/2014/main" id="{D30892BE-B7B7-45A6-A8CB-0B83EF6F3B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853" y="4572000"/>
            <a:ext cx="5141748" cy="2892233"/>
          </a:xfrm>
          <a:prstGeom prst="rect">
            <a:avLst/>
          </a:prstGeom>
        </p:spPr>
      </p:pic>
      <p:pic>
        <p:nvPicPr>
          <p:cNvPr id="37" name="Resim 36">
            <a:extLst>
              <a:ext uri="{FF2B5EF4-FFF2-40B4-BE49-F238E27FC236}">
                <a16:creationId xmlns:a16="http://schemas.microsoft.com/office/drawing/2014/main" id="{F1DE1A95-9D89-4695-9904-B4FAB596C6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6937" y="4572000"/>
            <a:ext cx="5185975" cy="2904672"/>
          </a:xfrm>
          <a:prstGeom prst="rect">
            <a:avLst/>
          </a:prstGeom>
        </p:spPr>
      </p:pic>
      <p:sp>
        <p:nvSpPr>
          <p:cNvPr id="11" name="object 11">
            <a:extLst>
              <a:ext uri="{FF2B5EF4-FFF2-40B4-BE49-F238E27FC236}">
                <a16:creationId xmlns:a16="http://schemas.microsoft.com/office/drawing/2014/main" id="{6398A428-C798-4C0A-9A6F-94C1DDE7E9A9}"/>
              </a:ext>
            </a:extLst>
          </p:cNvPr>
          <p:cNvSpPr txBox="1">
            <a:spLocks/>
          </p:cNvSpPr>
          <p:nvPr/>
        </p:nvSpPr>
        <p:spPr>
          <a:xfrm>
            <a:off x="323850" y="279190"/>
            <a:ext cx="10634319" cy="666115"/>
          </a:xfrm>
          <a:prstGeom prst="rect">
            <a:avLst/>
          </a:prstGeom>
        </p:spPr>
        <p:txBody>
          <a:bodyPr vert="horz" wrap="square" lIns="0" tIns="12700" rIns="0" bIns="0" rtlCol="0">
            <a:spAutoFit/>
          </a:bodyPr>
          <a:lstStyle>
            <a:lvl1pPr>
              <a:defRPr sz="4200" b="0" i="1">
                <a:solidFill>
                  <a:srgbClr val="404040"/>
                </a:solidFill>
                <a:latin typeface="Palatino Linotype"/>
                <a:ea typeface="+mj-ea"/>
                <a:cs typeface="Palatino Linotype"/>
              </a:defRPr>
            </a:lvl1pPr>
          </a:lstStyle>
          <a:p>
            <a:pPr marL="12700">
              <a:spcBef>
                <a:spcPts val="100"/>
              </a:spcBef>
            </a:pPr>
            <a:r>
              <a:rPr lang="tr-TR" b="1" spc="-30" dirty="0"/>
              <a:t>   Doğallık ve Sadelik…</a:t>
            </a:r>
          </a:p>
        </p:txBody>
      </p:sp>
      <p:sp>
        <p:nvSpPr>
          <p:cNvPr id="4" name="Metin kutusu 3">
            <a:extLst>
              <a:ext uri="{FF2B5EF4-FFF2-40B4-BE49-F238E27FC236}">
                <a16:creationId xmlns:a16="http://schemas.microsoft.com/office/drawing/2014/main" id="{69680B61-2165-4140-BDBA-1005C195A4F6}"/>
              </a:ext>
            </a:extLst>
          </p:cNvPr>
          <p:cNvSpPr txBox="1"/>
          <p:nvPr/>
        </p:nvSpPr>
        <p:spPr>
          <a:xfrm>
            <a:off x="801853" y="8077200"/>
            <a:ext cx="10931059" cy="707886"/>
          </a:xfrm>
          <a:prstGeom prst="rect">
            <a:avLst/>
          </a:prstGeom>
          <a:noFill/>
        </p:spPr>
        <p:txBody>
          <a:bodyPr wrap="square" rtlCol="0">
            <a:spAutoFit/>
          </a:bodyPr>
          <a:lstStyle/>
          <a:p>
            <a:pPr algn="ctr"/>
            <a:r>
              <a:rPr lang="tr-TR" sz="2000" b="1" i="1" dirty="0">
                <a:latin typeface="Palatino Linotype" panose="02040502050505030304" pitchFamily="18" charset="0"/>
              </a:rPr>
              <a:t>Evimizin sadeliği ve sıcaklığı PAPATYA Gümüşlük Villalarında konforlu ve keyifli yaşam alanlarına dönüşüyor…</a:t>
            </a:r>
          </a:p>
        </p:txBody>
      </p:sp>
      <p:pic>
        <p:nvPicPr>
          <p:cNvPr id="15" name="object 19">
            <a:extLst>
              <a:ext uri="{FF2B5EF4-FFF2-40B4-BE49-F238E27FC236}">
                <a16:creationId xmlns:a16="http://schemas.microsoft.com/office/drawing/2014/main" id="{DC676231-DE68-476B-9415-B27617E1BBCF}"/>
              </a:ext>
            </a:extLst>
          </p:cNvPr>
          <p:cNvPicPr/>
          <p:nvPr/>
        </p:nvPicPr>
        <p:blipFill>
          <a:blip r:embed="rId6" cstate="print"/>
          <a:stretch>
            <a:fillRect/>
          </a:stretch>
        </p:blipFill>
        <p:spPr>
          <a:xfrm>
            <a:off x="91145" y="7824992"/>
            <a:ext cx="1006770" cy="882049"/>
          </a:xfrm>
          <a:prstGeom prst="rect">
            <a:avLst/>
          </a:prstGeom>
        </p:spPr>
      </p:pic>
      <p:pic>
        <p:nvPicPr>
          <p:cNvPr id="16" name="object 18">
            <a:extLst>
              <a:ext uri="{FF2B5EF4-FFF2-40B4-BE49-F238E27FC236}">
                <a16:creationId xmlns:a16="http://schemas.microsoft.com/office/drawing/2014/main" id="{304EA1FB-2227-4653-80F5-0605B45C3B99}"/>
              </a:ext>
            </a:extLst>
          </p:cNvPr>
          <p:cNvPicPr/>
          <p:nvPr/>
        </p:nvPicPr>
        <p:blipFill>
          <a:blip r:embed="rId7" cstate="print"/>
          <a:stretch>
            <a:fillRect/>
          </a:stretch>
        </p:blipFill>
        <p:spPr>
          <a:xfrm>
            <a:off x="4178808" y="5801822"/>
            <a:ext cx="1021080" cy="879439"/>
          </a:xfrm>
          <a:prstGeom prst="rect">
            <a:avLst/>
          </a:prstGeom>
        </p:spPr>
      </p:pic>
      <p:pic>
        <p:nvPicPr>
          <p:cNvPr id="17" name="object 18">
            <a:extLst>
              <a:ext uri="{FF2B5EF4-FFF2-40B4-BE49-F238E27FC236}">
                <a16:creationId xmlns:a16="http://schemas.microsoft.com/office/drawing/2014/main" id="{BEF1A9CA-8D12-442A-A295-E24E48B9845B}"/>
              </a:ext>
            </a:extLst>
          </p:cNvPr>
          <p:cNvPicPr/>
          <p:nvPr/>
        </p:nvPicPr>
        <p:blipFill>
          <a:blip r:embed="rId7" cstate="print"/>
          <a:stretch>
            <a:fillRect/>
          </a:stretch>
        </p:blipFill>
        <p:spPr>
          <a:xfrm>
            <a:off x="11422540" y="7810480"/>
            <a:ext cx="1021080" cy="87943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9B9B963-0802-4BC1-97FB-82B2537E0A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pic>
        <p:nvPicPr>
          <p:cNvPr id="3" name="object 21">
            <a:extLst>
              <a:ext uri="{FF2B5EF4-FFF2-40B4-BE49-F238E27FC236}">
                <a16:creationId xmlns:a16="http://schemas.microsoft.com/office/drawing/2014/main" id="{962768A9-EA59-41D1-9FC6-558986EA496E}"/>
              </a:ext>
            </a:extLst>
          </p:cNvPr>
          <p:cNvPicPr/>
          <p:nvPr/>
        </p:nvPicPr>
        <p:blipFill>
          <a:blip r:embed="rId3" cstate="print"/>
          <a:stretch>
            <a:fillRect/>
          </a:stretch>
        </p:blipFill>
        <p:spPr>
          <a:xfrm>
            <a:off x="10744200" y="152400"/>
            <a:ext cx="927887" cy="937259"/>
          </a:xfrm>
          <a:prstGeom prst="rect">
            <a:avLst/>
          </a:prstGeom>
        </p:spPr>
      </p:pic>
      <p:sp>
        <p:nvSpPr>
          <p:cNvPr id="4" name="Metin kutusu 3">
            <a:extLst>
              <a:ext uri="{FF2B5EF4-FFF2-40B4-BE49-F238E27FC236}">
                <a16:creationId xmlns:a16="http://schemas.microsoft.com/office/drawing/2014/main" id="{E5A6E1F3-2E8C-446A-83ED-70BACE9E45FF}"/>
              </a:ext>
            </a:extLst>
          </p:cNvPr>
          <p:cNvSpPr txBox="1"/>
          <p:nvPr/>
        </p:nvSpPr>
        <p:spPr>
          <a:xfrm>
            <a:off x="609600" y="228600"/>
            <a:ext cx="6400800" cy="738664"/>
          </a:xfrm>
          <a:prstGeom prst="rect">
            <a:avLst/>
          </a:prstGeom>
          <a:noFill/>
        </p:spPr>
        <p:txBody>
          <a:bodyPr wrap="square">
            <a:spAutoFit/>
          </a:bodyPr>
          <a:lstStyle/>
          <a:p>
            <a:r>
              <a:rPr lang="tr-TR" sz="4200" b="1" i="1" dirty="0">
                <a:latin typeface="Palatino Linotype" panose="02040502050505030304" pitchFamily="18" charset="0"/>
              </a:rPr>
              <a:t> Mutfak…</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778BA7F6-E9B4-4E8C-9C1E-370BACAC04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3" name="Metin kutusu 2">
            <a:extLst>
              <a:ext uri="{FF2B5EF4-FFF2-40B4-BE49-F238E27FC236}">
                <a16:creationId xmlns:a16="http://schemas.microsoft.com/office/drawing/2014/main" id="{0C80B345-A602-4A81-BB38-89B1BCAE3B2D}"/>
              </a:ext>
            </a:extLst>
          </p:cNvPr>
          <p:cNvSpPr txBox="1"/>
          <p:nvPr/>
        </p:nvSpPr>
        <p:spPr>
          <a:xfrm>
            <a:off x="609600" y="228600"/>
            <a:ext cx="6400800" cy="738664"/>
          </a:xfrm>
          <a:prstGeom prst="rect">
            <a:avLst/>
          </a:prstGeom>
          <a:noFill/>
        </p:spPr>
        <p:txBody>
          <a:bodyPr wrap="square">
            <a:spAutoFit/>
          </a:bodyPr>
          <a:lstStyle/>
          <a:p>
            <a:r>
              <a:rPr lang="tr-TR" sz="4200" b="1" i="1" dirty="0">
                <a:latin typeface="Palatino Linotype" panose="02040502050505030304" pitchFamily="18" charset="0"/>
              </a:rPr>
              <a:t> Yaşam Alanı …</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A2C662E2-AE04-45B1-85BC-837EAB0D9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3" name="Metin kutusu 2">
            <a:extLst>
              <a:ext uri="{FF2B5EF4-FFF2-40B4-BE49-F238E27FC236}">
                <a16:creationId xmlns:a16="http://schemas.microsoft.com/office/drawing/2014/main" id="{AF0ADED8-08DA-4F59-90CA-217FD38D052C}"/>
              </a:ext>
            </a:extLst>
          </p:cNvPr>
          <p:cNvSpPr txBox="1"/>
          <p:nvPr/>
        </p:nvSpPr>
        <p:spPr>
          <a:xfrm>
            <a:off x="609600" y="228600"/>
            <a:ext cx="6400800" cy="738664"/>
          </a:xfrm>
          <a:prstGeom prst="rect">
            <a:avLst/>
          </a:prstGeom>
          <a:noFill/>
        </p:spPr>
        <p:txBody>
          <a:bodyPr wrap="square">
            <a:spAutoFit/>
          </a:bodyPr>
          <a:lstStyle/>
          <a:p>
            <a:r>
              <a:rPr lang="tr-TR" sz="4200" b="1" i="1" dirty="0">
                <a:latin typeface="Palatino Linotype" panose="02040502050505030304" pitchFamily="18" charset="0"/>
              </a:rPr>
              <a:t> Yaşam Alanı…</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E0D5E75C-4747-4A28-B700-06621241E6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3" name="Metin kutusu 2">
            <a:extLst>
              <a:ext uri="{FF2B5EF4-FFF2-40B4-BE49-F238E27FC236}">
                <a16:creationId xmlns:a16="http://schemas.microsoft.com/office/drawing/2014/main" id="{18377990-F5EB-46DE-A492-B722C9E9A6DD}"/>
              </a:ext>
            </a:extLst>
          </p:cNvPr>
          <p:cNvSpPr txBox="1"/>
          <p:nvPr/>
        </p:nvSpPr>
        <p:spPr>
          <a:xfrm>
            <a:off x="609600" y="228600"/>
            <a:ext cx="6400800" cy="738664"/>
          </a:xfrm>
          <a:prstGeom prst="rect">
            <a:avLst/>
          </a:prstGeom>
          <a:noFill/>
        </p:spPr>
        <p:txBody>
          <a:bodyPr wrap="square">
            <a:spAutoFit/>
          </a:bodyPr>
          <a:lstStyle/>
          <a:p>
            <a:r>
              <a:rPr lang="tr-TR" sz="4200" b="1" i="1" dirty="0">
                <a:latin typeface="Palatino Linotype" panose="02040502050505030304" pitchFamily="18" charset="0"/>
              </a:rPr>
              <a:t> 1.Kat Yatak Odası…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336F5678-417B-4E9A-9F90-738A534AB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3" name="Metin kutusu 2">
            <a:extLst>
              <a:ext uri="{FF2B5EF4-FFF2-40B4-BE49-F238E27FC236}">
                <a16:creationId xmlns:a16="http://schemas.microsoft.com/office/drawing/2014/main" id="{C2A678D6-BFC0-4D03-B08D-5FBCF5284FDF}"/>
              </a:ext>
            </a:extLst>
          </p:cNvPr>
          <p:cNvSpPr txBox="1"/>
          <p:nvPr/>
        </p:nvSpPr>
        <p:spPr>
          <a:xfrm>
            <a:off x="609600" y="228600"/>
            <a:ext cx="6781800" cy="738664"/>
          </a:xfrm>
          <a:prstGeom prst="rect">
            <a:avLst/>
          </a:prstGeom>
          <a:noFill/>
        </p:spPr>
        <p:txBody>
          <a:bodyPr wrap="square">
            <a:spAutoFit/>
          </a:bodyPr>
          <a:lstStyle/>
          <a:p>
            <a:r>
              <a:rPr lang="tr-TR" sz="4200" b="1" i="1" dirty="0">
                <a:latin typeface="Palatino Linotype" panose="02040502050505030304" pitchFamily="18" charset="0"/>
              </a:rPr>
              <a:t> Zemin Kat Yaşam Alanı…</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86385" y="284473"/>
            <a:ext cx="10634319" cy="666115"/>
          </a:xfrm>
          <a:prstGeom prst="rect">
            <a:avLst/>
          </a:prstGeom>
        </p:spPr>
        <p:txBody>
          <a:bodyPr vert="horz" wrap="square" lIns="0" tIns="12700" rIns="0" bIns="0" rtlCol="0">
            <a:spAutoFit/>
          </a:bodyPr>
          <a:lstStyle/>
          <a:p>
            <a:pPr marL="485140">
              <a:lnSpc>
                <a:spcPct val="100000"/>
              </a:lnSpc>
              <a:spcBef>
                <a:spcPts val="100"/>
              </a:spcBef>
            </a:pPr>
            <a:r>
              <a:rPr b="1" dirty="0"/>
              <a:t>Aydınlatma</a:t>
            </a:r>
            <a:r>
              <a:rPr b="1" spc="-254" dirty="0"/>
              <a:t> </a:t>
            </a:r>
            <a:r>
              <a:rPr b="1" spc="-10" dirty="0"/>
              <a:t>Armatürleri</a:t>
            </a:r>
          </a:p>
        </p:txBody>
      </p:sp>
      <p:grpSp>
        <p:nvGrpSpPr>
          <p:cNvPr id="6" name="object 6"/>
          <p:cNvGrpSpPr/>
          <p:nvPr/>
        </p:nvGrpSpPr>
        <p:grpSpPr>
          <a:xfrm>
            <a:off x="1191559" y="1283744"/>
            <a:ext cx="3611879" cy="2414905"/>
            <a:chOff x="259079" y="6033515"/>
            <a:chExt cx="3611879" cy="2414905"/>
          </a:xfrm>
        </p:grpSpPr>
        <p:pic>
          <p:nvPicPr>
            <p:cNvPr id="7" name="object 7"/>
            <p:cNvPicPr/>
            <p:nvPr/>
          </p:nvPicPr>
          <p:blipFill>
            <a:blip r:embed="rId2" cstate="print"/>
            <a:stretch>
              <a:fillRect/>
            </a:stretch>
          </p:blipFill>
          <p:spPr>
            <a:xfrm>
              <a:off x="259079" y="6071615"/>
              <a:ext cx="3574542" cy="2376679"/>
            </a:xfrm>
            <a:prstGeom prst="rect">
              <a:avLst/>
            </a:prstGeom>
          </p:spPr>
        </p:pic>
        <p:pic>
          <p:nvPicPr>
            <p:cNvPr id="8" name="object 8"/>
            <p:cNvPicPr/>
            <p:nvPr/>
          </p:nvPicPr>
          <p:blipFill>
            <a:blip r:embed="rId3" cstate="print"/>
            <a:stretch>
              <a:fillRect/>
            </a:stretch>
          </p:blipFill>
          <p:spPr>
            <a:xfrm>
              <a:off x="292607" y="6033515"/>
              <a:ext cx="3578352" cy="2380488"/>
            </a:xfrm>
            <a:prstGeom prst="rect">
              <a:avLst/>
            </a:prstGeom>
          </p:spPr>
        </p:pic>
      </p:grpSp>
      <p:grpSp>
        <p:nvGrpSpPr>
          <p:cNvPr id="9" name="object 9"/>
          <p:cNvGrpSpPr/>
          <p:nvPr/>
        </p:nvGrpSpPr>
        <p:grpSpPr>
          <a:xfrm>
            <a:off x="1307429" y="1308257"/>
            <a:ext cx="11826403" cy="6904055"/>
            <a:chOff x="822812" y="1141285"/>
            <a:chExt cx="11826403" cy="6904055"/>
          </a:xfrm>
        </p:grpSpPr>
        <p:pic>
          <p:nvPicPr>
            <p:cNvPr id="12" name="object 12"/>
            <p:cNvPicPr/>
            <p:nvPr/>
          </p:nvPicPr>
          <p:blipFill>
            <a:blip r:embed="rId4" cstate="print"/>
            <a:stretch>
              <a:fillRect/>
            </a:stretch>
          </p:blipFill>
          <p:spPr>
            <a:xfrm>
              <a:off x="5200936" y="1141285"/>
              <a:ext cx="2798063" cy="3493008"/>
            </a:xfrm>
            <a:prstGeom prst="rect">
              <a:avLst/>
            </a:prstGeom>
          </p:spPr>
        </p:pic>
        <p:pic>
          <p:nvPicPr>
            <p:cNvPr id="14" name="object 14"/>
            <p:cNvPicPr/>
            <p:nvPr/>
          </p:nvPicPr>
          <p:blipFill>
            <a:blip r:embed="rId5" cstate="print"/>
            <a:stretch>
              <a:fillRect/>
            </a:stretch>
          </p:blipFill>
          <p:spPr>
            <a:xfrm>
              <a:off x="8278383" y="1455054"/>
              <a:ext cx="4370832" cy="3745992"/>
            </a:xfrm>
            <a:prstGeom prst="rect">
              <a:avLst/>
            </a:prstGeom>
          </p:spPr>
        </p:pic>
        <p:pic>
          <p:nvPicPr>
            <p:cNvPr id="16" name="object 16"/>
            <p:cNvPicPr/>
            <p:nvPr/>
          </p:nvPicPr>
          <p:blipFill>
            <a:blip r:embed="rId6" cstate="print"/>
            <a:stretch>
              <a:fillRect/>
            </a:stretch>
          </p:blipFill>
          <p:spPr>
            <a:xfrm>
              <a:off x="10335783" y="4004706"/>
              <a:ext cx="1196340" cy="1196340"/>
            </a:xfrm>
            <a:prstGeom prst="rect">
              <a:avLst/>
            </a:prstGeom>
          </p:spPr>
        </p:pic>
        <p:pic>
          <p:nvPicPr>
            <p:cNvPr id="18" name="object 18"/>
            <p:cNvPicPr/>
            <p:nvPr/>
          </p:nvPicPr>
          <p:blipFill>
            <a:blip r:embed="rId7" cstate="print"/>
            <a:stretch>
              <a:fillRect/>
            </a:stretch>
          </p:blipFill>
          <p:spPr>
            <a:xfrm>
              <a:off x="822812" y="4034844"/>
              <a:ext cx="3450335" cy="2391155"/>
            </a:xfrm>
            <a:prstGeom prst="rect">
              <a:avLst/>
            </a:prstGeom>
          </p:spPr>
        </p:pic>
        <p:pic>
          <p:nvPicPr>
            <p:cNvPr id="21" name="object 21"/>
            <p:cNvPicPr/>
            <p:nvPr/>
          </p:nvPicPr>
          <p:blipFill>
            <a:blip r:embed="rId8" cstate="print"/>
            <a:stretch>
              <a:fillRect/>
            </a:stretch>
          </p:blipFill>
          <p:spPr>
            <a:xfrm>
              <a:off x="1095181" y="6928248"/>
              <a:ext cx="2798063" cy="1117092"/>
            </a:xfrm>
            <a:prstGeom prst="rect">
              <a:avLst/>
            </a:prstGeom>
          </p:spPr>
        </p:pic>
      </p:grpSp>
      <p:sp>
        <p:nvSpPr>
          <p:cNvPr id="23" name="object 23"/>
          <p:cNvSpPr txBox="1"/>
          <p:nvPr/>
        </p:nvSpPr>
        <p:spPr>
          <a:xfrm>
            <a:off x="5337009" y="5686230"/>
            <a:ext cx="6851981" cy="2783454"/>
          </a:xfrm>
          <a:prstGeom prst="rect">
            <a:avLst/>
          </a:prstGeom>
        </p:spPr>
        <p:txBody>
          <a:bodyPr vert="horz" wrap="square" lIns="0" tIns="13335" rIns="0" bIns="0" rtlCol="0">
            <a:spAutoFit/>
          </a:bodyPr>
          <a:lstStyle/>
          <a:p>
            <a:pPr marL="12700" marR="5715" algn="just">
              <a:lnSpc>
                <a:spcPct val="100000"/>
              </a:lnSpc>
              <a:spcBef>
                <a:spcPts val="105"/>
              </a:spcBef>
            </a:pPr>
            <a:r>
              <a:rPr lang="tr-TR" sz="2000" b="1" i="1" dirty="0">
                <a:latin typeface="Palatino Linotype" panose="02040502050505030304" pitchFamily="18" charset="0"/>
                <a:cs typeface="Calibri Light"/>
              </a:rPr>
              <a:t>Binalarımızda </a:t>
            </a:r>
            <a:r>
              <a:rPr sz="2000" b="1" i="1" dirty="0" err="1">
                <a:latin typeface="Palatino Linotype" panose="02040502050505030304" pitchFamily="18" charset="0"/>
                <a:cs typeface="Calibri Light"/>
              </a:rPr>
              <a:t>basamak</a:t>
            </a:r>
            <a:r>
              <a:rPr sz="2000" b="1" i="1" spc="300" dirty="0">
                <a:latin typeface="Palatino Linotype" panose="02040502050505030304" pitchFamily="18" charset="0"/>
                <a:cs typeface="Calibri Light"/>
              </a:rPr>
              <a:t>   </a:t>
            </a:r>
            <a:r>
              <a:rPr sz="2000" b="1" i="1" dirty="0">
                <a:latin typeface="Palatino Linotype" panose="02040502050505030304" pitchFamily="18" charset="0"/>
                <a:cs typeface="Calibri Light"/>
              </a:rPr>
              <a:t>altı</a:t>
            </a:r>
            <a:r>
              <a:rPr sz="2000" b="1" i="1" spc="290"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gizli </a:t>
            </a:r>
            <a:r>
              <a:rPr sz="2000" b="1" i="1" dirty="0">
                <a:latin typeface="Palatino Linotype" panose="02040502050505030304" pitchFamily="18" charset="0"/>
                <a:cs typeface="Calibri Light"/>
              </a:rPr>
              <a:t>aydınlatmalar</a:t>
            </a:r>
            <a:r>
              <a:rPr sz="2000" b="1" i="1" spc="-75" dirty="0">
                <a:latin typeface="Palatino Linotype" panose="02040502050505030304" pitchFamily="18" charset="0"/>
                <a:cs typeface="Calibri Light"/>
              </a:rPr>
              <a:t> </a:t>
            </a:r>
            <a:r>
              <a:rPr sz="2000" b="1" i="1" spc="-10" dirty="0" err="1">
                <a:latin typeface="Palatino Linotype" panose="02040502050505030304" pitchFamily="18" charset="0"/>
                <a:cs typeface="Calibri Light"/>
              </a:rPr>
              <a:t>kullanılacaktır</a:t>
            </a:r>
            <a:r>
              <a:rPr sz="2000" b="1" i="1" spc="-10" dirty="0">
                <a:latin typeface="Palatino Linotype" panose="02040502050505030304" pitchFamily="18" charset="0"/>
                <a:cs typeface="Calibri Light"/>
              </a:rPr>
              <a:t>.</a:t>
            </a:r>
            <a:endParaRPr sz="2000" b="1" i="1" dirty="0">
              <a:latin typeface="Palatino Linotype" panose="02040502050505030304" pitchFamily="18" charset="0"/>
              <a:cs typeface="Calibri Light"/>
            </a:endParaRPr>
          </a:p>
          <a:p>
            <a:pPr marL="12700" marR="5080" algn="just">
              <a:lnSpc>
                <a:spcPct val="100000"/>
              </a:lnSpc>
            </a:pPr>
            <a:r>
              <a:rPr sz="2000" b="1" i="1" dirty="0">
                <a:latin typeface="Palatino Linotype" panose="02040502050505030304" pitchFamily="18" charset="0"/>
                <a:cs typeface="Calibri Light"/>
              </a:rPr>
              <a:t>Duvar</a:t>
            </a:r>
            <a:r>
              <a:rPr sz="2000" b="1" i="1" spc="75" dirty="0">
                <a:latin typeface="Palatino Linotype" panose="02040502050505030304" pitchFamily="18" charset="0"/>
                <a:cs typeface="Calibri Light"/>
              </a:rPr>
              <a:t> </a:t>
            </a:r>
            <a:r>
              <a:rPr sz="2000" b="1" i="1" dirty="0">
                <a:latin typeface="Palatino Linotype" panose="02040502050505030304" pitchFamily="18" charset="0"/>
                <a:cs typeface="Calibri Light"/>
              </a:rPr>
              <a:t>yüzeylerinde</a:t>
            </a:r>
            <a:r>
              <a:rPr sz="2000" b="1" i="1" spc="90" dirty="0">
                <a:latin typeface="Palatino Linotype" panose="02040502050505030304" pitchFamily="18" charset="0"/>
                <a:cs typeface="Calibri Light"/>
              </a:rPr>
              <a:t> </a:t>
            </a:r>
            <a:r>
              <a:rPr sz="2000" b="1" i="1" dirty="0">
                <a:latin typeface="Palatino Linotype" panose="02040502050505030304" pitchFamily="18" charset="0"/>
                <a:cs typeface="Calibri Light"/>
              </a:rPr>
              <a:t>kullanılacak</a:t>
            </a:r>
            <a:r>
              <a:rPr sz="2000" b="1" i="1" spc="85" dirty="0">
                <a:latin typeface="Palatino Linotype" panose="02040502050505030304" pitchFamily="18" charset="0"/>
                <a:cs typeface="Calibri Light"/>
              </a:rPr>
              <a:t> </a:t>
            </a:r>
            <a:r>
              <a:rPr sz="2000" b="1" i="1" dirty="0">
                <a:latin typeface="Palatino Linotype" panose="02040502050505030304" pitchFamily="18" charset="0"/>
                <a:cs typeface="Calibri Light"/>
              </a:rPr>
              <a:t>aplikler</a:t>
            </a:r>
            <a:r>
              <a:rPr sz="2000" b="1" i="1" spc="80" dirty="0">
                <a:latin typeface="Palatino Linotype" panose="02040502050505030304" pitchFamily="18" charset="0"/>
                <a:cs typeface="Calibri Light"/>
              </a:rPr>
              <a:t> </a:t>
            </a:r>
            <a:r>
              <a:rPr sz="2000" b="1" i="1" dirty="0">
                <a:latin typeface="Palatino Linotype" panose="02040502050505030304" pitchFamily="18" charset="0"/>
                <a:cs typeface="Calibri Light"/>
              </a:rPr>
              <a:t>ile</a:t>
            </a:r>
            <a:r>
              <a:rPr sz="2000" b="1" i="1" spc="90"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düşeyde </a:t>
            </a:r>
            <a:r>
              <a:rPr sz="2000" b="1" i="1" dirty="0">
                <a:latin typeface="Palatino Linotype" panose="02040502050505030304" pitchFamily="18" charset="0"/>
                <a:cs typeface="Calibri Light"/>
              </a:rPr>
              <a:t>daha</a:t>
            </a:r>
            <a:r>
              <a:rPr sz="2000" b="1" i="1" spc="225" dirty="0">
                <a:latin typeface="Palatino Linotype" panose="02040502050505030304" pitchFamily="18" charset="0"/>
                <a:cs typeface="Calibri Light"/>
              </a:rPr>
              <a:t>  </a:t>
            </a:r>
            <a:r>
              <a:rPr sz="2000" b="1" i="1" dirty="0">
                <a:latin typeface="Palatino Linotype" panose="02040502050505030304" pitchFamily="18" charset="0"/>
                <a:cs typeface="Calibri Light"/>
              </a:rPr>
              <a:t>geniş</a:t>
            </a:r>
            <a:r>
              <a:rPr sz="2000" b="1" i="1" spc="225" dirty="0">
                <a:latin typeface="Palatino Linotype" panose="02040502050505030304" pitchFamily="18" charset="0"/>
                <a:cs typeface="Calibri Light"/>
              </a:rPr>
              <a:t>  </a:t>
            </a:r>
            <a:r>
              <a:rPr sz="2000" b="1" i="1" dirty="0">
                <a:latin typeface="Palatino Linotype" panose="02040502050505030304" pitchFamily="18" charset="0"/>
                <a:cs typeface="Calibri Light"/>
              </a:rPr>
              <a:t>ve</a:t>
            </a:r>
            <a:r>
              <a:rPr sz="2000" b="1" i="1" spc="229" dirty="0">
                <a:latin typeface="Palatino Linotype" panose="02040502050505030304" pitchFamily="18" charset="0"/>
                <a:cs typeface="Calibri Light"/>
              </a:rPr>
              <a:t>  </a:t>
            </a:r>
            <a:r>
              <a:rPr sz="2000" b="1" i="1" dirty="0">
                <a:latin typeface="Palatino Linotype" panose="02040502050505030304" pitchFamily="18" charset="0"/>
                <a:cs typeface="Calibri Light"/>
              </a:rPr>
              <a:t>aydınlık</a:t>
            </a:r>
            <a:r>
              <a:rPr sz="2000" b="1" i="1" spc="220" dirty="0">
                <a:latin typeface="Palatino Linotype" panose="02040502050505030304" pitchFamily="18" charset="0"/>
                <a:cs typeface="Calibri Light"/>
              </a:rPr>
              <a:t>  </a:t>
            </a:r>
            <a:r>
              <a:rPr sz="2000" b="1" i="1" dirty="0">
                <a:latin typeface="Palatino Linotype" panose="02040502050505030304" pitchFamily="18" charset="0"/>
                <a:cs typeface="Calibri Light"/>
              </a:rPr>
              <a:t>bir</a:t>
            </a:r>
            <a:r>
              <a:rPr sz="2000" b="1" i="1" spc="229" dirty="0">
                <a:latin typeface="Palatino Linotype" panose="02040502050505030304" pitchFamily="18" charset="0"/>
                <a:cs typeface="Calibri Light"/>
              </a:rPr>
              <a:t>  </a:t>
            </a:r>
            <a:r>
              <a:rPr sz="2000" b="1" i="1" dirty="0">
                <a:latin typeface="Palatino Linotype" panose="02040502050505030304" pitchFamily="18" charset="0"/>
                <a:cs typeface="Calibri Light"/>
              </a:rPr>
              <a:t>mekan</a:t>
            </a:r>
            <a:r>
              <a:rPr sz="2000" b="1" i="1" spc="225"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oluşturmak </a:t>
            </a:r>
            <a:r>
              <a:rPr sz="2000" b="1" i="1" spc="-10" dirty="0" err="1">
                <a:latin typeface="Palatino Linotype" panose="02040502050505030304" pitchFamily="18" charset="0"/>
                <a:cs typeface="Calibri Light"/>
              </a:rPr>
              <a:t>amaçlanmıştır</a:t>
            </a:r>
            <a:r>
              <a:rPr sz="2000" b="1" i="1" spc="-10" dirty="0">
                <a:latin typeface="Palatino Linotype" panose="02040502050505030304" pitchFamily="18" charset="0"/>
                <a:cs typeface="Calibri Light"/>
              </a:rPr>
              <a:t>.</a:t>
            </a:r>
            <a:endParaRPr sz="2000" b="1" i="1" dirty="0">
              <a:latin typeface="Palatino Linotype" panose="02040502050505030304" pitchFamily="18" charset="0"/>
              <a:cs typeface="Calibri Light"/>
            </a:endParaRPr>
          </a:p>
          <a:p>
            <a:pPr marL="12700" algn="just">
              <a:lnSpc>
                <a:spcPct val="100000"/>
              </a:lnSpc>
            </a:pPr>
            <a:r>
              <a:rPr sz="2000" b="1" i="1" dirty="0">
                <a:latin typeface="Palatino Linotype" panose="02040502050505030304" pitchFamily="18" charset="0"/>
                <a:cs typeface="Calibri Light"/>
              </a:rPr>
              <a:t>Bitkilendirmelerin</a:t>
            </a:r>
            <a:r>
              <a:rPr sz="2000" b="1" i="1" spc="65" dirty="0">
                <a:latin typeface="Palatino Linotype" panose="02040502050505030304" pitchFamily="18" charset="0"/>
                <a:cs typeface="Calibri Light"/>
              </a:rPr>
              <a:t>  </a:t>
            </a:r>
            <a:r>
              <a:rPr sz="2000" b="1" i="1" dirty="0">
                <a:latin typeface="Palatino Linotype" panose="02040502050505030304" pitchFamily="18" charset="0"/>
                <a:cs typeface="Calibri Light"/>
              </a:rPr>
              <a:t>arasına</a:t>
            </a:r>
            <a:r>
              <a:rPr sz="2000" b="1" i="1" spc="60" dirty="0">
                <a:latin typeface="Palatino Linotype" panose="02040502050505030304" pitchFamily="18" charset="0"/>
                <a:cs typeface="Calibri Light"/>
              </a:rPr>
              <a:t>  </a:t>
            </a:r>
            <a:r>
              <a:rPr sz="2000" b="1" i="1" dirty="0" err="1">
                <a:latin typeface="Palatino Linotype" panose="02040502050505030304" pitchFamily="18" charset="0"/>
                <a:cs typeface="Calibri Light"/>
              </a:rPr>
              <a:t>dekoratif</a:t>
            </a:r>
            <a:r>
              <a:rPr sz="2000" b="1" i="1" spc="495" dirty="0">
                <a:latin typeface="Palatino Linotype" panose="02040502050505030304" pitchFamily="18" charset="0"/>
                <a:cs typeface="Calibri Light"/>
              </a:rPr>
              <a:t> </a:t>
            </a:r>
            <a:r>
              <a:rPr sz="2000" b="1" i="1" spc="-10" dirty="0" err="1">
                <a:latin typeface="Palatino Linotype" panose="02040502050505030304" pitchFamily="18" charset="0"/>
                <a:cs typeface="Calibri Light"/>
              </a:rPr>
              <a:t>aydınlatmalar</a:t>
            </a:r>
            <a:r>
              <a:rPr lang="tr-TR" sz="2000" b="1" i="1" spc="-10" dirty="0">
                <a:latin typeface="Palatino Linotype" panose="02040502050505030304" pitchFamily="18" charset="0"/>
                <a:cs typeface="Calibri Light"/>
              </a:rPr>
              <a:t> </a:t>
            </a:r>
            <a:r>
              <a:rPr sz="2000" b="1" i="1" spc="-10" dirty="0" err="1">
                <a:latin typeface="Palatino Linotype" panose="02040502050505030304" pitchFamily="18" charset="0"/>
                <a:cs typeface="Calibri Light"/>
              </a:rPr>
              <a:t>kullanılacaktır</a:t>
            </a:r>
            <a:r>
              <a:rPr sz="2000" b="1" i="1" spc="-10" dirty="0">
                <a:latin typeface="Palatino Linotype" panose="02040502050505030304" pitchFamily="18" charset="0"/>
                <a:cs typeface="Calibri Light"/>
              </a:rPr>
              <a:t>.</a:t>
            </a:r>
            <a:endParaRPr sz="2000" b="1" i="1" dirty="0">
              <a:latin typeface="Palatino Linotype" panose="02040502050505030304" pitchFamily="18" charset="0"/>
              <a:cs typeface="Calibri Light"/>
            </a:endParaRPr>
          </a:p>
          <a:p>
            <a:pPr marL="12700" marR="5715">
              <a:lnSpc>
                <a:spcPct val="100000"/>
              </a:lnSpc>
            </a:pPr>
            <a:r>
              <a:rPr sz="2000" b="1" i="1" dirty="0">
                <a:latin typeface="Palatino Linotype" panose="02040502050505030304" pitchFamily="18" charset="0"/>
                <a:cs typeface="Calibri Light"/>
              </a:rPr>
              <a:t>Zemindeki</a:t>
            </a:r>
            <a:r>
              <a:rPr sz="2000" b="1" i="1" spc="70" dirty="0">
                <a:latin typeface="Palatino Linotype" panose="02040502050505030304" pitchFamily="18" charset="0"/>
                <a:cs typeface="Calibri Light"/>
              </a:rPr>
              <a:t> </a:t>
            </a:r>
            <a:r>
              <a:rPr sz="2000" b="1" i="1" dirty="0">
                <a:latin typeface="Palatino Linotype" panose="02040502050505030304" pitchFamily="18" charset="0"/>
                <a:cs typeface="Calibri Light"/>
              </a:rPr>
              <a:t>ledler</a:t>
            </a:r>
            <a:r>
              <a:rPr sz="2000" b="1" i="1" spc="75" dirty="0">
                <a:latin typeface="Palatino Linotype" panose="02040502050505030304" pitchFamily="18" charset="0"/>
                <a:cs typeface="Calibri Light"/>
              </a:rPr>
              <a:t> </a:t>
            </a:r>
            <a:r>
              <a:rPr sz="2000" b="1" i="1" dirty="0">
                <a:latin typeface="Palatino Linotype" panose="02040502050505030304" pitchFamily="18" charset="0"/>
                <a:cs typeface="Calibri Light"/>
              </a:rPr>
              <a:t>mekana</a:t>
            </a:r>
            <a:r>
              <a:rPr sz="2000" b="1" i="1" spc="85" dirty="0">
                <a:latin typeface="Palatino Linotype" panose="02040502050505030304" pitchFamily="18" charset="0"/>
                <a:cs typeface="Calibri Light"/>
              </a:rPr>
              <a:t> </a:t>
            </a:r>
            <a:r>
              <a:rPr sz="2000" b="1" i="1" dirty="0">
                <a:latin typeface="Palatino Linotype" panose="02040502050505030304" pitchFamily="18" charset="0"/>
                <a:cs typeface="Calibri Light"/>
              </a:rPr>
              <a:t>ferahlık</a:t>
            </a:r>
            <a:r>
              <a:rPr sz="2000" b="1" i="1" spc="85" dirty="0">
                <a:latin typeface="Palatino Linotype" panose="02040502050505030304" pitchFamily="18" charset="0"/>
                <a:cs typeface="Calibri Light"/>
              </a:rPr>
              <a:t> </a:t>
            </a:r>
            <a:r>
              <a:rPr sz="2000" b="1" i="1" dirty="0">
                <a:latin typeface="Palatino Linotype" panose="02040502050505030304" pitchFamily="18" charset="0"/>
                <a:cs typeface="Calibri Light"/>
              </a:rPr>
              <a:t>katmak</a:t>
            </a:r>
            <a:r>
              <a:rPr sz="2000" b="1" i="1" spc="90"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açısından </a:t>
            </a:r>
            <a:r>
              <a:rPr sz="2000" b="1" i="1" dirty="0">
                <a:latin typeface="Palatino Linotype" panose="02040502050505030304" pitchFamily="18" charset="0"/>
                <a:cs typeface="Calibri Light"/>
              </a:rPr>
              <a:t>kullanılarak</a:t>
            </a:r>
            <a:r>
              <a:rPr sz="2000" b="1" i="1" spc="-35" dirty="0">
                <a:latin typeface="Palatino Linotype" panose="02040502050505030304" pitchFamily="18" charset="0"/>
                <a:cs typeface="Calibri Light"/>
              </a:rPr>
              <a:t> </a:t>
            </a:r>
            <a:r>
              <a:rPr sz="2000" b="1" i="1" dirty="0">
                <a:latin typeface="Palatino Linotype" panose="02040502050505030304" pitchFamily="18" charset="0"/>
                <a:cs typeface="Calibri Light"/>
              </a:rPr>
              <a:t>estetik</a:t>
            </a:r>
            <a:r>
              <a:rPr sz="2000" b="1" i="1" spc="-35" dirty="0">
                <a:latin typeface="Palatino Linotype" panose="02040502050505030304" pitchFamily="18" charset="0"/>
                <a:cs typeface="Calibri Light"/>
              </a:rPr>
              <a:t> </a:t>
            </a:r>
            <a:r>
              <a:rPr sz="2000" b="1" i="1" dirty="0">
                <a:latin typeface="Palatino Linotype" panose="02040502050505030304" pitchFamily="18" charset="0"/>
                <a:cs typeface="Calibri Light"/>
              </a:rPr>
              <a:t>bir</a:t>
            </a:r>
            <a:r>
              <a:rPr sz="2000" b="1" i="1" spc="-25" dirty="0">
                <a:latin typeface="Palatino Linotype" panose="02040502050505030304" pitchFamily="18" charset="0"/>
                <a:cs typeface="Calibri Light"/>
              </a:rPr>
              <a:t> </a:t>
            </a:r>
            <a:r>
              <a:rPr sz="2000" b="1" i="1" dirty="0">
                <a:latin typeface="Palatino Linotype" panose="02040502050505030304" pitchFamily="18" charset="0"/>
                <a:cs typeface="Calibri Light"/>
              </a:rPr>
              <a:t>görünüm</a:t>
            </a:r>
            <a:r>
              <a:rPr sz="2000" b="1" i="1" spc="-30" dirty="0">
                <a:latin typeface="Palatino Linotype" panose="02040502050505030304" pitchFamily="18" charset="0"/>
                <a:cs typeface="Calibri Light"/>
              </a:rPr>
              <a:t> </a:t>
            </a:r>
            <a:r>
              <a:rPr sz="2000" b="1" i="1" dirty="0">
                <a:latin typeface="Palatino Linotype" panose="02040502050505030304" pitchFamily="18" charset="0"/>
                <a:cs typeface="Calibri Light"/>
              </a:rPr>
              <a:t>ön</a:t>
            </a:r>
            <a:r>
              <a:rPr sz="2000" b="1" i="1" spc="-25"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görülmüştür.</a:t>
            </a:r>
            <a:endParaRPr sz="2000" b="1" i="1" dirty="0">
              <a:latin typeface="Palatino Linotype" panose="02040502050505030304" pitchFamily="18" charset="0"/>
              <a:cs typeface="Calibri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3764DC17-B195-496C-A40A-3524A35F9F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3" name="Metin kutusu 2">
            <a:extLst>
              <a:ext uri="{FF2B5EF4-FFF2-40B4-BE49-F238E27FC236}">
                <a16:creationId xmlns:a16="http://schemas.microsoft.com/office/drawing/2014/main" id="{74750E8C-2838-48CE-9F6C-C4DD3D2D18B5}"/>
              </a:ext>
            </a:extLst>
          </p:cNvPr>
          <p:cNvSpPr txBox="1"/>
          <p:nvPr/>
        </p:nvSpPr>
        <p:spPr>
          <a:xfrm>
            <a:off x="609600" y="228600"/>
            <a:ext cx="7162800" cy="738664"/>
          </a:xfrm>
          <a:prstGeom prst="rect">
            <a:avLst/>
          </a:prstGeom>
          <a:noFill/>
        </p:spPr>
        <p:txBody>
          <a:bodyPr wrap="square">
            <a:spAutoFit/>
          </a:bodyPr>
          <a:lstStyle/>
          <a:p>
            <a:r>
              <a:rPr lang="tr-TR" sz="4200" b="1" i="1" dirty="0">
                <a:latin typeface="Palatino Linotype" panose="02040502050505030304" pitchFamily="18" charset="0"/>
              </a:rPr>
              <a:t> Zemin Kat Yaşam Alanı…</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76DCB725-92BE-400F-92C8-297FB4F13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3" name="Metin kutusu 2">
            <a:extLst>
              <a:ext uri="{FF2B5EF4-FFF2-40B4-BE49-F238E27FC236}">
                <a16:creationId xmlns:a16="http://schemas.microsoft.com/office/drawing/2014/main" id="{A3FB5941-A277-46EB-88AF-08B5E3ED023D}"/>
              </a:ext>
            </a:extLst>
          </p:cNvPr>
          <p:cNvSpPr txBox="1"/>
          <p:nvPr/>
        </p:nvSpPr>
        <p:spPr>
          <a:xfrm>
            <a:off x="609600" y="228600"/>
            <a:ext cx="6400800" cy="738664"/>
          </a:xfrm>
          <a:prstGeom prst="rect">
            <a:avLst/>
          </a:prstGeom>
          <a:noFill/>
        </p:spPr>
        <p:txBody>
          <a:bodyPr wrap="square">
            <a:spAutoFit/>
          </a:bodyPr>
          <a:lstStyle/>
          <a:p>
            <a:r>
              <a:rPr lang="tr-TR" sz="4200" b="1" i="1" dirty="0">
                <a:latin typeface="Palatino Linotype" panose="02040502050505030304" pitchFamily="18" charset="0"/>
              </a:rPr>
              <a:t> Ebeveyn Banyo…</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81000" y="297284"/>
            <a:ext cx="10634319" cy="666115"/>
          </a:xfrm>
          <a:prstGeom prst="rect">
            <a:avLst/>
          </a:prstGeom>
        </p:spPr>
        <p:txBody>
          <a:bodyPr vert="horz" wrap="square" lIns="0" tIns="12700" rIns="0" bIns="0" rtlCol="0">
            <a:spAutoFit/>
          </a:bodyPr>
          <a:lstStyle/>
          <a:p>
            <a:pPr marL="12700">
              <a:lnSpc>
                <a:spcPct val="100000"/>
              </a:lnSpc>
              <a:spcBef>
                <a:spcPts val="100"/>
              </a:spcBef>
            </a:pPr>
            <a:r>
              <a:rPr lang="tr-TR" b="1" spc="-20" dirty="0">
                <a:latin typeface="Palatino Linotype" panose="02040502050505030304" pitchFamily="18" charset="0"/>
              </a:rPr>
              <a:t>    Önceki Projelerimiz</a:t>
            </a:r>
            <a:endParaRPr b="1" spc="-20" dirty="0">
              <a:latin typeface="Palatino Linotype" panose="02040502050505030304" pitchFamily="18" charset="0"/>
            </a:endParaRPr>
          </a:p>
        </p:txBody>
      </p:sp>
      <p:pic>
        <p:nvPicPr>
          <p:cNvPr id="4" name="Resim 3">
            <a:extLst>
              <a:ext uri="{FF2B5EF4-FFF2-40B4-BE49-F238E27FC236}">
                <a16:creationId xmlns:a16="http://schemas.microsoft.com/office/drawing/2014/main" id="{824DAB97-296D-421B-9142-86D62C4D8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382837"/>
            <a:ext cx="2657861" cy="1301499"/>
          </a:xfrm>
          <a:prstGeom prst="rect">
            <a:avLst/>
          </a:prstGeom>
        </p:spPr>
      </p:pic>
      <p:sp>
        <p:nvSpPr>
          <p:cNvPr id="17" name="Metin kutusu 16">
            <a:extLst>
              <a:ext uri="{FF2B5EF4-FFF2-40B4-BE49-F238E27FC236}">
                <a16:creationId xmlns:a16="http://schemas.microsoft.com/office/drawing/2014/main" id="{8DC8FFE8-2EA1-472F-B9C5-F4965759D265}"/>
              </a:ext>
            </a:extLst>
          </p:cNvPr>
          <p:cNvSpPr txBox="1"/>
          <p:nvPr/>
        </p:nvSpPr>
        <p:spPr>
          <a:xfrm>
            <a:off x="4953000" y="1602028"/>
            <a:ext cx="6400800" cy="1754326"/>
          </a:xfrm>
          <a:prstGeom prst="rect">
            <a:avLst/>
          </a:prstGeom>
          <a:noFill/>
        </p:spPr>
        <p:txBody>
          <a:bodyPr wrap="square">
            <a:spAutoFit/>
          </a:bodyPr>
          <a:lstStyle/>
          <a:p>
            <a:pPr algn="just"/>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Düzlem Yapı, </a:t>
            </a:r>
            <a:r>
              <a:rPr lang="tr-TR" sz="1800" b="1" i="1" dirty="0" err="1">
                <a:effectLst/>
                <a:latin typeface="Palatino Linotype" panose="02040502050505030304" pitchFamily="18" charset="0"/>
                <a:ea typeface="Calibri" panose="020F0502020204030204" pitchFamily="34" charset="0"/>
                <a:cs typeface="Times New Roman" panose="02020603050405020304" pitchFamily="18" charset="0"/>
              </a:rPr>
              <a:t>Esenyurt</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ilçesinde, 196 dairelik Papatya </a:t>
            </a:r>
            <a:r>
              <a:rPr lang="tr-TR" sz="1800" b="1" i="1" dirty="0" err="1">
                <a:effectLst/>
                <a:latin typeface="Palatino Linotype" panose="02040502050505030304" pitchFamily="18" charset="0"/>
                <a:ea typeface="Calibri" panose="020F0502020204030204" pitchFamily="34" charset="0"/>
                <a:cs typeface="Times New Roman" panose="02020603050405020304" pitchFamily="18" charset="0"/>
              </a:rPr>
              <a:t>Residence</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1 projesini 15 Aralık 2009’da hayata geçirmiştir. E-5’e 200 m mesafede olan proje, </a:t>
            </a:r>
            <a:r>
              <a:rPr lang="tr-TR" sz="1800" b="1" i="1" dirty="0" err="1">
                <a:effectLst/>
                <a:latin typeface="Palatino Linotype" panose="02040502050505030304" pitchFamily="18" charset="0"/>
                <a:ea typeface="Calibri" panose="020F0502020204030204" pitchFamily="34" charset="0"/>
                <a:cs typeface="Times New Roman" panose="02020603050405020304" pitchFamily="18" charset="0"/>
              </a:rPr>
              <a:t>Tüyap’a</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yakınlığıyla da fuar katılımcıları ve katılımcı misafirleri için ideal konut alternatifleri sunmaktadır.</a:t>
            </a:r>
          </a:p>
          <a:p>
            <a:pPr algn="just"/>
            <a:endParaRPr lang="tr-TR" b="1" i="1" dirty="0">
              <a:latin typeface="Palatino Linotype" panose="02040502050505030304" pitchFamily="18" charset="0"/>
              <a:cs typeface="Arial" panose="020B0604020202020204" pitchFamily="34" charset="0"/>
            </a:endParaRPr>
          </a:p>
        </p:txBody>
      </p:sp>
      <p:pic>
        <p:nvPicPr>
          <p:cNvPr id="13" name="Resim 12">
            <a:extLst>
              <a:ext uri="{FF2B5EF4-FFF2-40B4-BE49-F238E27FC236}">
                <a16:creationId xmlns:a16="http://schemas.microsoft.com/office/drawing/2014/main" id="{9DDD6727-8B80-402B-88FA-B8C555AA1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937897"/>
            <a:ext cx="2740158" cy="1261875"/>
          </a:xfrm>
          <a:prstGeom prst="rect">
            <a:avLst/>
          </a:prstGeom>
        </p:spPr>
      </p:pic>
      <p:sp>
        <p:nvSpPr>
          <p:cNvPr id="21" name="Metin kutusu 20">
            <a:extLst>
              <a:ext uri="{FF2B5EF4-FFF2-40B4-BE49-F238E27FC236}">
                <a16:creationId xmlns:a16="http://schemas.microsoft.com/office/drawing/2014/main" id="{DB11DDF1-1BCC-4FA1-8E68-A66A43753481}"/>
              </a:ext>
            </a:extLst>
          </p:cNvPr>
          <p:cNvSpPr txBox="1"/>
          <p:nvPr/>
        </p:nvSpPr>
        <p:spPr>
          <a:xfrm>
            <a:off x="4948825" y="4130998"/>
            <a:ext cx="6400800" cy="1477328"/>
          </a:xfrm>
          <a:prstGeom prst="rect">
            <a:avLst/>
          </a:prstGeom>
          <a:noFill/>
        </p:spPr>
        <p:txBody>
          <a:bodyPr wrap="square">
            <a:spAutoFit/>
          </a:bodyPr>
          <a:lstStyle/>
          <a:p>
            <a:pPr algn="just"/>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Papatya </a:t>
            </a:r>
            <a:r>
              <a:rPr lang="tr-TR" sz="1800" b="1" i="1" dirty="0" err="1">
                <a:effectLst/>
                <a:latin typeface="Palatino Linotype" panose="02040502050505030304" pitchFamily="18" charset="0"/>
                <a:ea typeface="Calibri" panose="020F0502020204030204" pitchFamily="34" charset="0"/>
                <a:cs typeface="Times New Roman" panose="02020603050405020304" pitchFamily="18" charset="0"/>
              </a:rPr>
              <a:t>Residence</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2 projesi 11 Kasım 2009 tarihinde başlamış olup, 282 daireli A Blok </a:t>
            </a:r>
            <a:r>
              <a:rPr lang="tr-TR" sz="1800" b="1" i="1" dirty="0" err="1">
                <a:effectLst/>
                <a:latin typeface="Palatino Linotype" panose="02040502050505030304" pitchFamily="18" charset="0"/>
                <a:ea typeface="Calibri" panose="020F0502020204030204" pitchFamily="34" charset="0"/>
                <a:cs typeface="Times New Roman" panose="02020603050405020304" pitchFamily="18" charset="0"/>
              </a:rPr>
              <a:t>Residence</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2011 sonunda, 308 daireli B Blok </a:t>
            </a:r>
            <a:r>
              <a:rPr lang="tr-TR" sz="1800" b="1" i="1" dirty="0" err="1">
                <a:effectLst/>
                <a:latin typeface="Palatino Linotype" panose="02040502050505030304" pitchFamily="18" charset="0"/>
                <a:ea typeface="Calibri" panose="020F0502020204030204" pitchFamily="34" charset="0"/>
                <a:cs typeface="Times New Roman" panose="02020603050405020304" pitchFamily="18" charset="0"/>
              </a:rPr>
              <a:t>Residence</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Eylül 2012 sonunda Düzlem Yapı tarafından sahiplerine teslim edilmiştir.</a:t>
            </a:r>
          </a:p>
          <a:p>
            <a:pPr algn="just"/>
            <a:endParaRPr lang="tr-TR" b="1" i="1" dirty="0">
              <a:latin typeface="Palatino Linotype" panose="02040502050505030304" pitchFamily="18" charset="0"/>
              <a:cs typeface="Arial" panose="020B0604020202020204" pitchFamily="34" charset="0"/>
            </a:endParaRPr>
          </a:p>
        </p:txBody>
      </p:sp>
      <p:pic>
        <p:nvPicPr>
          <p:cNvPr id="16" name="Resim 15">
            <a:extLst>
              <a:ext uri="{FF2B5EF4-FFF2-40B4-BE49-F238E27FC236}">
                <a16:creationId xmlns:a16="http://schemas.microsoft.com/office/drawing/2014/main" id="{03C336D3-7FC0-415A-828C-E3C0B333E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503" y="6189970"/>
            <a:ext cx="2740158" cy="1261875"/>
          </a:xfrm>
          <a:prstGeom prst="rect">
            <a:avLst/>
          </a:prstGeom>
        </p:spPr>
      </p:pic>
      <p:sp>
        <p:nvSpPr>
          <p:cNvPr id="25" name="Metin kutusu 24">
            <a:extLst>
              <a:ext uri="{FF2B5EF4-FFF2-40B4-BE49-F238E27FC236}">
                <a16:creationId xmlns:a16="http://schemas.microsoft.com/office/drawing/2014/main" id="{03EBD041-BF5A-40E5-B2AC-EA149F47E7AF}"/>
              </a:ext>
            </a:extLst>
          </p:cNvPr>
          <p:cNvSpPr txBox="1"/>
          <p:nvPr/>
        </p:nvSpPr>
        <p:spPr>
          <a:xfrm>
            <a:off x="4923773" y="6535468"/>
            <a:ext cx="6400800" cy="1200329"/>
          </a:xfrm>
          <a:prstGeom prst="rect">
            <a:avLst/>
          </a:prstGeom>
          <a:noFill/>
        </p:spPr>
        <p:txBody>
          <a:bodyPr wrap="square">
            <a:spAutoFit/>
          </a:bodyPr>
          <a:lstStyle/>
          <a:p>
            <a:pPr algn="just"/>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Yine aynı bölgede bulunan 266 daireli Papatya </a:t>
            </a:r>
            <a:r>
              <a:rPr lang="tr-TR" sz="1800" b="1" i="1" dirty="0" err="1">
                <a:effectLst/>
                <a:latin typeface="Palatino Linotype" panose="02040502050505030304" pitchFamily="18" charset="0"/>
                <a:ea typeface="Calibri" panose="020F0502020204030204" pitchFamily="34" charset="0"/>
                <a:cs typeface="Times New Roman" panose="02020603050405020304" pitchFamily="18" charset="0"/>
              </a:rPr>
              <a:t>Residence</a:t>
            </a:r>
            <a:r>
              <a:rPr lang="tr-TR" sz="1800" b="1" i="1" dirty="0">
                <a:effectLst/>
                <a:latin typeface="Palatino Linotype" panose="02040502050505030304" pitchFamily="18" charset="0"/>
                <a:ea typeface="Calibri" panose="020F0502020204030204" pitchFamily="34" charset="0"/>
                <a:cs typeface="Times New Roman" panose="02020603050405020304" pitchFamily="18" charset="0"/>
              </a:rPr>
              <a:t> 3 projesi 08.07.2013 tarihinde sahiplerine teslim edilmiş olup burada yaşam başlamıştır.</a:t>
            </a:r>
          </a:p>
          <a:p>
            <a:pPr algn="just"/>
            <a:endParaRPr lang="tr-TR" b="1" i="1" dirty="0">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1445313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0C71F2B0-511D-49AD-AA40-8B12C6B2FE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4" name="Metin kutusu 3">
            <a:extLst>
              <a:ext uri="{FF2B5EF4-FFF2-40B4-BE49-F238E27FC236}">
                <a16:creationId xmlns:a16="http://schemas.microsoft.com/office/drawing/2014/main" id="{069FE840-FF48-4DC4-98BB-6325458EF5DB}"/>
              </a:ext>
            </a:extLst>
          </p:cNvPr>
          <p:cNvSpPr txBox="1"/>
          <p:nvPr/>
        </p:nvSpPr>
        <p:spPr>
          <a:xfrm>
            <a:off x="609600" y="228600"/>
            <a:ext cx="6400800" cy="738664"/>
          </a:xfrm>
          <a:prstGeom prst="rect">
            <a:avLst/>
          </a:prstGeom>
          <a:noFill/>
        </p:spPr>
        <p:txBody>
          <a:bodyPr wrap="square">
            <a:spAutoFit/>
          </a:bodyPr>
          <a:lstStyle/>
          <a:p>
            <a:r>
              <a:rPr lang="tr-TR" sz="4200" b="1" i="1" dirty="0">
                <a:latin typeface="Palatino Linotype" panose="02040502050505030304" pitchFamily="18" charset="0"/>
              </a:rPr>
              <a:t> Ebeveyn Banyo…</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12F5AD9-6711-4C9F-9A2E-28D4056B00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12801600" cy="7200900"/>
          </a:xfrm>
          <a:prstGeom prst="rect">
            <a:avLst/>
          </a:prstGeom>
        </p:spPr>
      </p:pic>
      <p:sp>
        <p:nvSpPr>
          <p:cNvPr id="6" name="Metin kutusu 5">
            <a:extLst>
              <a:ext uri="{FF2B5EF4-FFF2-40B4-BE49-F238E27FC236}">
                <a16:creationId xmlns:a16="http://schemas.microsoft.com/office/drawing/2014/main" id="{E71F3A88-E460-4A23-82E5-AE2DFE4D95A1}"/>
              </a:ext>
            </a:extLst>
          </p:cNvPr>
          <p:cNvSpPr txBox="1"/>
          <p:nvPr/>
        </p:nvSpPr>
        <p:spPr>
          <a:xfrm>
            <a:off x="457200" y="152400"/>
            <a:ext cx="6400800" cy="738664"/>
          </a:xfrm>
          <a:prstGeom prst="rect">
            <a:avLst/>
          </a:prstGeom>
          <a:noFill/>
        </p:spPr>
        <p:txBody>
          <a:bodyPr wrap="square">
            <a:spAutoFit/>
          </a:bodyPr>
          <a:lstStyle/>
          <a:p>
            <a:r>
              <a:rPr lang="tr-TR" sz="4200" b="1" i="1" dirty="0">
                <a:latin typeface="Palatino Linotype" panose="02040502050505030304" pitchFamily="18" charset="0"/>
              </a:rPr>
              <a:t> Ebeveyn Banyo…</a:t>
            </a:r>
            <a:endParaRPr lang="tr-TR" sz="4200" i="1" dirty="0">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1036" y="116776"/>
            <a:ext cx="9765639" cy="659155"/>
          </a:xfrm>
          <a:prstGeom prst="rect">
            <a:avLst/>
          </a:prstGeom>
        </p:spPr>
        <p:txBody>
          <a:bodyPr vert="horz" wrap="square" lIns="0" tIns="12700" rIns="0" bIns="0" rtlCol="0">
            <a:spAutoFit/>
          </a:bodyPr>
          <a:lstStyle/>
          <a:p>
            <a:pPr marL="485140">
              <a:lnSpc>
                <a:spcPct val="100000"/>
              </a:lnSpc>
              <a:spcBef>
                <a:spcPts val="100"/>
              </a:spcBef>
            </a:pPr>
            <a:r>
              <a:rPr lang="tr-TR" b="1" dirty="0"/>
              <a:t>    </a:t>
            </a:r>
            <a:r>
              <a:rPr b="1" dirty="0" err="1"/>
              <a:t>Yüzme</a:t>
            </a:r>
            <a:r>
              <a:rPr b="1" spc="-15" dirty="0"/>
              <a:t> </a:t>
            </a:r>
            <a:r>
              <a:rPr b="1" dirty="0"/>
              <a:t>Havuzu</a:t>
            </a:r>
            <a:r>
              <a:rPr b="1" spc="-25" dirty="0"/>
              <a:t> </a:t>
            </a:r>
            <a:r>
              <a:rPr b="1" dirty="0"/>
              <a:t>&amp;</a:t>
            </a:r>
            <a:r>
              <a:rPr b="1" spc="-30" dirty="0"/>
              <a:t> </a:t>
            </a:r>
            <a:r>
              <a:rPr b="1" dirty="0" err="1"/>
              <a:t>Güneşlenme</a:t>
            </a:r>
            <a:r>
              <a:rPr b="1" spc="-5" dirty="0"/>
              <a:t> </a:t>
            </a:r>
            <a:r>
              <a:rPr b="1" dirty="0" err="1"/>
              <a:t>Alanı</a:t>
            </a:r>
            <a:endParaRPr b="1" spc="-10" dirty="0"/>
          </a:p>
        </p:txBody>
      </p:sp>
      <p:sp>
        <p:nvSpPr>
          <p:cNvPr id="6" name="object 6"/>
          <p:cNvSpPr txBox="1"/>
          <p:nvPr/>
        </p:nvSpPr>
        <p:spPr>
          <a:xfrm>
            <a:off x="1028700" y="5943600"/>
            <a:ext cx="10744200" cy="2114040"/>
          </a:xfrm>
          <a:prstGeom prst="rect">
            <a:avLst/>
          </a:prstGeom>
        </p:spPr>
        <p:txBody>
          <a:bodyPr vert="horz" wrap="square" lIns="0" tIns="13335" rIns="0" bIns="0" rtlCol="0">
            <a:spAutoFit/>
          </a:bodyPr>
          <a:lstStyle/>
          <a:p>
            <a:pPr marL="12700" algn="just">
              <a:lnSpc>
                <a:spcPct val="100000"/>
              </a:lnSpc>
              <a:spcBef>
                <a:spcPts val="105"/>
              </a:spcBef>
            </a:pPr>
            <a:r>
              <a:rPr sz="2000" b="1" i="1" dirty="0">
                <a:latin typeface="Palatino Linotype" panose="02040502050505030304" pitchFamily="18" charset="0"/>
                <a:cs typeface="Calibri Light"/>
              </a:rPr>
              <a:t>Yüzme</a:t>
            </a:r>
            <a:r>
              <a:rPr sz="2000" b="1" i="1" spc="-35" dirty="0">
                <a:latin typeface="Palatino Linotype" panose="02040502050505030304" pitchFamily="18" charset="0"/>
                <a:cs typeface="Calibri Light"/>
              </a:rPr>
              <a:t> </a:t>
            </a:r>
            <a:r>
              <a:rPr sz="2000" b="1" i="1" dirty="0">
                <a:latin typeface="Palatino Linotype" panose="02040502050505030304" pitchFamily="18" charset="0"/>
                <a:cs typeface="Calibri Light"/>
              </a:rPr>
              <a:t>havuzu,</a:t>
            </a:r>
            <a:r>
              <a:rPr sz="2000" b="1" i="1" spc="-15" dirty="0">
                <a:latin typeface="Palatino Linotype" panose="02040502050505030304" pitchFamily="18" charset="0"/>
                <a:cs typeface="Calibri Light"/>
              </a:rPr>
              <a:t> </a:t>
            </a:r>
            <a:r>
              <a:rPr sz="2000" b="1" i="1" dirty="0">
                <a:latin typeface="Palatino Linotype" panose="02040502050505030304" pitchFamily="18" charset="0"/>
                <a:cs typeface="Calibri Light"/>
              </a:rPr>
              <a:t>hemen</a:t>
            </a:r>
            <a:r>
              <a:rPr sz="2000" b="1" i="1" spc="355" dirty="0">
                <a:latin typeface="Palatino Linotype" panose="02040502050505030304" pitchFamily="18" charset="0"/>
                <a:cs typeface="Calibri Light"/>
              </a:rPr>
              <a:t> </a:t>
            </a:r>
            <a:r>
              <a:rPr sz="2000" b="1" i="1" dirty="0">
                <a:latin typeface="Palatino Linotype" panose="02040502050505030304" pitchFamily="18" charset="0"/>
                <a:cs typeface="Calibri Light"/>
              </a:rPr>
              <a:t>bitiminde</a:t>
            </a:r>
            <a:r>
              <a:rPr sz="2000" b="1" i="1" spc="-10" dirty="0">
                <a:latin typeface="Palatino Linotype" panose="02040502050505030304" pitchFamily="18" charset="0"/>
                <a:cs typeface="Calibri Light"/>
              </a:rPr>
              <a:t> </a:t>
            </a:r>
            <a:r>
              <a:rPr sz="2000" b="1" i="1" dirty="0">
                <a:latin typeface="Palatino Linotype" panose="02040502050505030304" pitchFamily="18" charset="0"/>
                <a:cs typeface="Calibri Light"/>
              </a:rPr>
              <a:t>deck</a:t>
            </a:r>
            <a:r>
              <a:rPr sz="2000" b="1" i="1" spc="-15" dirty="0">
                <a:latin typeface="Palatino Linotype" panose="02040502050505030304" pitchFamily="18" charset="0"/>
                <a:cs typeface="Calibri Light"/>
              </a:rPr>
              <a:t> </a:t>
            </a:r>
            <a:r>
              <a:rPr sz="2000" b="1" i="1" dirty="0">
                <a:latin typeface="Palatino Linotype" panose="02040502050505030304" pitchFamily="18" charset="0"/>
                <a:cs typeface="Calibri Light"/>
              </a:rPr>
              <a:t>güneşlenme</a:t>
            </a:r>
            <a:r>
              <a:rPr sz="2000" b="1" i="1" spc="-30" dirty="0">
                <a:latin typeface="Palatino Linotype" panose="02040502050505030304" pitchFamily="18" charset="0"/>
                <a:cs typeface="Calibri Light"/>
              </a:rPr>
              <a:t> </a:t>
            </a:r>
            <a:r>
              <a:rPr sz="2000" b="1" i="1" dirty="0">
                <a:latin typeface="Palatino Linotype" panose="02040502050505030304" pitchFamily="18" charset="0"/>
                <a:cs typeface="Calibri Light"/>
              </a:rPr>
              <a:t>alanı</a:t>
            </a:r>
            <a:r>
              <a:rPr sz="2000" b="1" i="1" spc="-20" dirty="0">
                <a:latin typeface="Palatino Linotype" panose="02040502050505030304" pitchFamily="18" charset="0"/>
                <a:cs typeface="Calibri Light"/>
              </a:rPr>
              <a:t> </a:t>
            </a:r>
            <a:r>
              <a:rPr sz="2000" b="1" i="1" dirty="0">
                <a:latin typeface="Palatino Linotype" panose="02040502050505030304" pitchFamily="18" charset="0"/>
                <a:cs typeface="Calibri Light"/>
              </a:rPr>
              <a:t>ile</a:t>
            </a:r>
            <a:r>
              <a:rPr sz="2000" b="1" i="1" spc="-10" dirty="0">
                <a:latin typeface="Palatino Linotype" panose="02040502050505030304" pitchFamily="18" charset="0"/>
                <a:cs typeface="Calibri Light"/>
              </a:rPr>
              <a:t> </a:t>
            </a:r>
            <a:r>
              <a:rPr sz="2000" b="1" i="1" dirty="0">
                <a:latin typeface="Palatino Linotype" panose="02040502050505030304" pitchFamily="18" charset="0"/>
                <a:cs typeface="Calibri Light"/>
              </a:rPr>
              <a:t>birlikte</a:t>
            </a:r>
            <a:r>
              <a:rPr sz="2000" b="1" i="1" spc="-20"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tasarlanmıştır.</a:t>
            </a:r>
            <a:endParaRPr sz="2000" b="1" i="1" dirty="0">
              <a:latin typeface="Palatino Linotype" panose="02040502050505030304" pitchFamily="18" charset="0"/>
              <a:cs typeface="Calibri Light"/>
            </a:endParaRPr>
          </a:p>
          <a:p>
            <a:pPr>
              <a:lnSpc>
                <a:spcPct val="100000"/>
              </a:lnSpc>
              <a:spcBef>
                <a:spcPts val="20"/>
              </a:spcBef>
            </a:pPr>
            <a:endParaRPr sz="2000" b="1" i="1" dirty="0">
              <a:latin typeface="Palatino Linotype" panose="02040502050505030304" pitchFamily="18" charset="0"/>
              <a:cs typeface="Calibri Light"/>
            </a:endParaRPr>
          </a:p>
          <a:p>
            <a:pPr marL="12700" marR="5080" algn="just">
              <a:lnSpc>
                <a:spcPct val="100000"/>
              </a:lnSpc>
              <a:spcBef>
                <a:spcPts val="5"/>
              </a:spcBef>
            </a:pPr>
            <a:r>
              <a:rPr sz="2000" b="1" i="1" dirty="0">
                <a:latin typeface="Palatino Linotype" panose="02040502050505030304" pitchFamily="18" charset="0"/>
                <a:cs typeface="Calibri Light"/>
              </a:rPr>
              <a:t>Havuz</a:t>
            </a:r>
            <a:r>
              <a:rPr sz="2000" b="1" i="1" spc="225" dirty="0">
                <a:latin typeface="Palatino Linotype" panose="02040502050505030304" pitchFamily="18" charset="0"/>
                <a:cs typeface="Calibri Light"/>
              </a:rPr>
              <a:t> </a:t>
            </a:r>
            <a:r>
              <a:rPr sz="2000" b="1" i="1" dirty="0">
                <a:latin typeface="Palatino Linotype" panose="02040502050505030304" pitchFamily="18" charset="0"/>
                <a:cs typeface="Calibri Light"/>
              </a:rPr>
              <a:t>kaplama</a:t>
            </a:r>
            <a:r>
              <a:rPr sz="2000" b="1" i="1" spc="225" dirty="0">
                <a:latin typeface="Palatino Linotype" panose="02040502050505030304" pitchFamily="18" charset="0"/>
                <a:cs typeface="Calibri Light"/>
              </a:rPr>
              <a:t> </a:t>
            </a:r>
            <a:r>
              <a:rPr sz="2000" b="1" i="1" dirty="0">
                <a:latin typeface="Palatino Linotype" panose="02040502050505030304" pitchFamily="18" charset="0"/>
                <a:cs typeface="Calibri Light"/>
              </a:rPr>
              <a:t>malzemesi</a:t>
            </a:r>
            <a:r>
              <a:rPr sz="2000" b="1" i="1" spc="225" dirty="0">
                <a:latin typeface="Palatino Linotype" panose="02040502050505030304" pitchFamily="18" charset="0"/>
                <a:cs typeface="Calibri Light"/>
              </a:rPr>
              <a:t> </a:t>
            </a:r>
            <a:r>
              <a:rPr sz="2000" b="1" i="1" dirty="0">
                <a:latin typeface="Palatino Linotype" panose="02040502050505030304" pitchFamily="18" charset="0"/>
                <a:cs typeface="Calibri Light"/>
              </a:rPr>
              <a:t>olarak</a:t>
            </a:r>
            <a:r>
              <a:rPr sz="2000" b="1" i="1" spc="235" dirty="0">
                <a:latin typeface="Palatino Linotype" panose="02040502050505030304" pitchFamily="18" charset="0"/>
                <a:cs typeface="Calibri Light"/>
              </a:rPr>
              <a:t> </a:t>
            </a:r>
            <a:r>
              <a:rPr sz="2000" b="1" i="1" dirty="0">
                <a:latin typeface="Palatino Linotype" panose="02040502050505030304" pitchFamily="18" charset="0"/>
                <a:cs typeface="Calibri Light"/>
              </a:rPr>
              <a:t>doğal</a:t>
            </a:r>
            <a:r>
              <a:rPr sz="2000" b="1" i="1" spc="229" dirty="0">
                <a:latin typeface="Palatino Linotype" panose="02040502050505030304" pitchFamily="18" charset="0"/>
                <a:cs typeface="Calibri Light"/>
              </a:rPr>
              <a:t> </a:t>
            </a:r>
            <a:r>
              <a:rPr sz="2000" b="1" i="1" dirty="0">
                <a:latin typeface="Palatino Linotype" panose="02040502050505030304" pitchFamily="18" charset="0"/>
                <a:cs typeface="Calibri Light"/>
              </a:rPr>
              <a:t>taş</a:t>
            </a:r>
            <a:r>
              <a:rPr sz="2000" b="1" i="1" spc="229" dirty="0">
                <a:latin typeface="Palatino Linotype" panose="02040502050505030304" pitchFamily="18" charset="0"/>
                <a:cs typeface="Calibri Light"/>
              </a:rPr>
              <a:t> </a:t>
            </a:r>
            <a:r>
              <a:rPr sz="2000" b="1" i="1" dirty="0">
                <a:latin typeface="Palatino Linotype" panose="02040502050505030304" pitchFamily="18" charset="0"/>
                <a:cs typeface="Calibri Light"/>
              </a:rPr>
              <a:t>görünümlü,</a:t>
            </a:r>
            <a:r>
              <a:rPr sz="2000" b="1" i="1" spc="235" dirty="0">
                <a:latin typeface="Palatino Linotype" panose="02040502050505030304" pitchFamily="18" charset="0"/>
                <a:cs typeface="Calibri Light"/>
              </a:rPr>
              <a:t> </a:t>
            </a:r>
            <a:r>
              <a:rPr sz="2000" b="1" i="1" dirty="0" err="1">
                <a:latin typeface="Palatino Linotype" panose="02040502050505030304" pitchFamily="18" charset="0"/>
                <a:cs typeface="Calibri Light"/>
              </a:rPr>
              <a:t>kendinden</a:t>
            </a:r>
            <a:r>
              <a:rPr sz="2000" b="1" i="1" spc="240" dirty="0">
                <a:latin typeface="Palatino Linotype" panose="02040502050505030304" pitchFamily="18" charset="0"/>
                <a:cs typeface="Calibri Light"/>
              </a:rPr>
              <a:t> </a:t>
            </a:r>
            <a:r>
              <a:rPr lang="tr-TR" sz="2000" b="1" i="1" spc="240" dirty="0">
                <a:latin typeface="Palatino Linotype" panose="02040502050505030304" pitchFamily="18" charset="0"/>
                <a:cs typeface="Calibri Light"/>
              </a:rPr>
              <a:t>desenli </a:t>
            </a:r>
            <a:r>
              <a:rPr sz="2000" b="1" i="1" dirty="0" err="1">
                <a:latin typeface="Palatino Linotype" panose="02040502050505030304" pitchFamily="18" charset="0"/>
                <a:cs typeface="Calibri Light"/>
              </a:rPr>
              <a:t>seramikler</a:t>
            </a:r>
            <a:r>
              <a:rPr sz="2000" b="1" i="1" spc="35" dirty="0">
                <a:latin typeface="Palatino Linotype" panose="02040502050505030304" pitchFamily="18" charset="0"/>
                <a:cs typeface="Calibri Light"/>
              </a:rPr>
              <a:t> </a:t>
            </a:r>
            <a:r>
              <a:rPr sz="2000" b="1" i="1" dirty="0">
                <a:latin typeface="Palatino Linotype" panose="02040502050505030304" pitchFamily="18" charset="0"/>
                <a:cs typeface="Calibri Light"/>
              </a:rPr>
              <a:t>kullanılması</a:t>
            </a:r>
            <a:r>
              <a:rPr sz="2000" b="1" i="1" spc="35"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önerilmiştir.</a:t>
            </a:r>
            <a:r>
              <a:rPr sz="2000" b="1" i="1" spc="55" dirty="0">
                <a:latin typeface="Palatino Linotype" panose="02040502050505030304" pitchFamily="18" charset="0"/>
                <a:cs typeface="Calibri Light"/>
              </a:rPr>
              <a:t> </a:t>
            </a:r>
            <a:r>
              <a:rPr sz="2000" b="1" i="1" dirty="0">
                <a:latin typeface="Palatino Linotype" panose="02040502050505030304" pitchFamily="18" charset="0"/>
                <a:cs typeface="Calibri Light"/>
              </a:rPr>
              <a:t>Böylelikle</a:t>
            </a:r>
            <a:r>
              <a:rPr sz="2000" b="1" i="1" spc="30" dirty="0">
                <a:latin typeface="Palatino Linotype" panose="02040502050505030304" pitchFamily="18" charset="0"/>
                <a:cs typeface="Calibri Light"/>
              </a:rPr>
              <a:t> </a:t>
            </a:r>
            <a:r>
              <a:rPr sz="2000" b="1" i="1" dirty="0">
                <a:latin typeface="Palatino Linotype" panose="02040502050505030304" pitchFamily="18" charset="0"/>
                <a:cs typeface="Calibri Light"/>
              </a:rPr>
              <a:t>doğal</a:t>
            </a:r>
            <a:r>
              <a:rPr sz="2000" b="1" i="1" spc="35" dirty="0">
                <a:latin typeface="Palatino Linotype" panose="02040502050505030304" pitchFamily="18" charset="0"/>
                <a:cs typeface="Calibri Light"/>
              </a:rPr>
              <a:t> </a:t>
            </a:r>
            <a:r>
              <a:rPr sz="2000" b="1" i="1" dirty="0">
                <a:latin typeface="Palatino Linotype" panose="02040502050505030304" pitchFamily="18" charset="0"/>
                <a:cs typeface="Calibri Light"/>
              </a:rPr>
              <a:t>taş</a:t>
            </a:r>
            <a:r>
              <a:rPr sz="2000" b="1" i="1" spc="40" dirty="0">
                <a:latin typeface="Palatino Linotype" panose="02040502050505030304" pitchFamily="18" charset="0"/>
                <a:cs typeface="Calibri Light"/>
              </a:rPr>
              <a:t> </a:t>
            </a:r>
            <a:r>
              <a:rPr sz="2000" b="1" i="1" dirty="0">
                <a:latin typeface="Palatino Linotype" panose="02040502050505030304" pitchFamily="18" charset="0"/>
                <a:cs typeface="Calibri Light"/>
              </a:rPr>
              <a:t>kullanımda</a:t>
            </a:r>
            <a:r>
              <a:rPr sz="2000" b="1" i="1" spc="40" dirty="0">
                <a:latin typeface="Palatino Linotype" panose="02040502050505030304" pitchFamily="18" charset="0"/>
                <a:cs typeface="Calibri Light"/>
              </a:rPr>
              <a:t> </a:t>
            </a:r>
            <a:r>
              <a:rPr sz="2000" b="1" i="1" dirty="0">
                <a:latin typeface="Palatino Linotype" panose="02040502050505030304" pitchFamily="18" charset="0"/>
                <a:cs typeface="Calibri Light"/>
              </a:rPr>
              <a:t>havuz</a:t>
            </a:r>
            <a:r>
              <a:rPr sz="2000" b="1" i="1" spc="45" dirty="0">
                <a:latin typeface="Palatino Linotype" panose="02040502050505030304" pitchFamily="18" charset="0"/>
                <a:cs typeface="Calibri Light"/>
              </a:rPr>
              <a:t> </a:t>
            </a:r>
            <a:r>
              <a:rPr sz="2000" b="1" i="1" spc="-10" dirty="0">
                <a:latin typeface="Palatino Linotype" panose="02040502050505030304" pitchFamily="18" charset="0"/>
                <a:cs typeface="Calibri Light"/>
              </a:rPr>
              <a:t>kimyasalları </a:t>
            </a:r>
            <a:r>
              <a:rPr sz="2000" b="1" i="1" dirty="0">
                <a:latin typeface="Palatino Linotype" panose="02040502050505030304" pitchFamily="18" charset="0"/>
                <a:cs typeface="Calibri Light"/>
              </a:rPr>
              <a:t>ile</a:t>
            </a:r>
            <a:r>
              <a:rPr sz="2000" b="1" i="1" spc="95" dirty="0">
                <a:latin typeface="Palatino Linotype" panose="02040502050505030304" pitchFamily="18" charset="0"/>
                <a:cs typeface="Calibri Light"/>
              </a:rPr>
              <a:t> </a:t>
            </a:r>
            <a:r>
              <a:rPr sz="2000" b="1" i="1" dirty="0">
                <a:latin typeface="Palatino Linotype" panose="02040502050505030304" pitchFamily="18" charset="0"/>
                <a:cs typeface="Calibri Light"/>
              </a:rPr>
              <a:t>tepkime</a:t>
            </a:r>
            <a:r>
              <a:rPr sz="2000" b="1" i="1" spc="114" dirty="0">
                <a:latin typeface="Palatino Linotype" panose="02040502050505030304" pitchFamily="18" charset="0"/>
                <a:cs typeface="Calibri Light"/>
              </a:rPr>
              <a:t> </a:t>
            </a:r>
            <a:r>
              <a:rPr sz="2000" b="1" i="1" dirty="0">
                <a:latin typeface="Palatino Linotype" panose="02040502050505030304" pitchFamily="18" charset="0"/>
                <a:cs typeface="Calibri Light"/>
              </a:rPr>
              <a:t>sonucu</a:t>
            </a:r>
            <a:r>
              <a:rPr sz="2000" b="1" i="1" spc="110" dirty="0">
                <a:latin typeface="Palatino Linotype" panose="02040502050505030304" pitchFamily="18" charset="0"/>
                <a:cs typeface="Calibri Light"/>
              </a:rPr>
              <a:t> </a:t>
            </a:r>
            <a:r>
              <a:rPr sz="2000" b="1" i="1" dirty="0">
                <a:latin typeface="Palatino Linotype" panose="02040502050505030304" pitchFamily="18" charset="0"/>
                <a:cs typeface="Calibri Light"/>
              </a:rPr>
              <a:t>oluşan</a:t>
            </a:r>
            <a:r>
              <a:rPr sz="2000" b="1" i="1" spc="114" dirty="0">
                <a:latin typeface="Palatino Linotype" panose="02040502050505030304" pitchFamily="18" charset="0"/>
                <a:cs typeface="Calibri Light"/>
              </a:rPr>
              <a:t> </a:t>
            </a:r>
            <a:r>
              <a:rPr sz="2000" b="1" i="1" dirty="0">
                <a:latin typeface="Palatino Linotype" panose="02040502050505030304" pitchFamily="18" charset="0"/>
                <a:cs typeface="Calibri Light"/>
              </a:rPr>
              <a:t>deformasyon</a:t>
            </a:r>
            <a:r>
              <a:rPr sz="2000" b="1" i="1" spc="110" dirty="0">
                <a:latin typeface="Palatino Linotype" panose="02040502050505030304" pitchFamily="18" charset="0"/>
                <a:cs typeface="Calibri Light"/>
              </a:rPr>
              <a:t> </a:t>
            </a:r>
            <a:r>
              <a:rPr sz="2000" b="1" i="1" dirty="0">
                <a:latin typeface="Palatino Linotype" panose="02040502050505030304" pitchFamily="18" charset="0"/>
                <a:cs typeface="Calibri Light"/>
              </a:rPr>
              <a:t>ortadan</a:t>
            </a:r>
            <a:r>
              <a:rPr sz="2000" b="1" i="1" spc="105" dirty="0">
                <a:latin typeface="Palatino Linotype" panose="02040502050505030304" pitchFamily="18" charset="0"/>
                <a:cs typeface="Calibri Light"/>
              </a:rPr>
              <a:t> </a:t>
            </a:r>
            <a:r>
              <a:rPr sz="2000" b="1" i="1" dirty="0">
                <a:latin typeface="Palatino Linotype" panose="02040502050505030304" pitchFamily="18" charset="0"/>
                <a:cs typeface="Calibri Light"/>
              </a:rPr>
              <a:t>kaldırılırken,</a:t>
            </a:r>
            <a:r>
              <a:rPr sz="2000" b="1" i="1" spc="114" dirty="0">
                <a:latin typeface="Palatino Linotype" panose="02040502050505030304" pitchFamily="18" charset="0"/>
                <a:cs typeface="Calibri Light"/>
              </a:rPr>
              <a:t> </a:t>
            </a:r>
            <a:r>
              <a:rPr sz="2000" b="1" i="1" dirty="0">
                <a:latin typeface="Palatino Linotype" panose="02040502050505030304" pitchFamily="18" charset="0"/>
                <a:cs typeface="Calibri Light"/>
              </a:rPr>
              <a:t>tekrarsız</a:t>
            </a:r>
            <a:r>
              <a:rPr sz="2000" b="1" i="1" spc="110" dirty="0">
                <a:latin typeface="Palatino Linotype" panose="02040502050505030304" pitchFamily="18" charset="0"/>
                <a:cs typeface="Calibri Light"/>
              </a:rPr>
              <a:t> </a:t>
            </a:r>
            <a:r>
              <a:rPr sz="2000" b="1" i="1" dirty="0">
                <a:latin typeface="Palatino Linotype" panose="02040502050505030304" pitchFamily="18" charset="0"/>
                <a:cs typeface="Calibri Light"/>
              </a:rPr>
              <a:t>patternler</a:t>
            </a:r>
            <a:r>
              <a:rPr sz="2000" b="1" i="1" spc="110" dirty="0">
                <a:latin typeface="Palatino Linotype" panose="02040502050505030304" pitchFamily="18" charset="0"/>
                <a:cs typeface="Calibri Light"/>
              </a:rPr>
              <a:t> </a:t>
            </a:r>
            <a:r>
              <a:rPr sz="2000" b="1" i="1" spc="-25" dirty="0">
                <a:latin typeface="Palatino Linotype" panose="02040502050505030304" pitchFamily="18" charset="0"/>
                <a:cs typeface="Calibri Light"/>
              </a:rPr>
              <a:t>ile </a:t>
            </a:r>
            <a:r>
              <a:rPr sz="2000" b="1" i="1" dirty="0">
                <a:latin typeface="Palatino Linotype" panose="02040502050505030304" pitchFamily="18" charset="0"/>
                <a:cs typeface="Calibri Light"/>
              </a:rPr>
              <a:t>doğal</a:t>
            </a:r>
            <a:r>
              <a:rPr sz="2000" b="1" i="1" spc="-10" dirty="0">
                <a:latin typeface="Palatino Linotype" panose="02040502050505030304" pitchFamily="18" charset="0"/>
                <a:cs typeface="Calibri Light"/>
              </a:rPr>
              <a:t> </a:t>
            </a:r>
            <a:r>
              <a:rPr sz="2000" b="1" i="1" dirty="0">
                <a:latin typeface="Palatino Linotype" panose="02040502050505030304" pitchFamily="18" charset="0"/>
                <a:cs typeface="Calibri Light"/>
              </a:rPr>
              <a:t>bir</a:t>
            </a:r>
            <a:r>
              <a:rPr sz="2000" b="1" i="1" spc="-5" dirty="0">
                <a:latin typeface="Palatino Linotype" panose="02040502050505030304" pitchFamily="18" charset="0"/>
                <a:cs typeface="Calibri Light"/>
              </a:rPr>
              <a:t> </a:t>
            </a:r>
            <a:r>
              <a:rPr sz="2000" b="1" i="1" dirty="0">
                <a:latin typeface="Palatino Linotype" panose="02040502050505030304" pitchFamily="18" charset="0"/>
                <a:cs typeface="Calibri Light"/>
              </a:rPr>
              <a:t>görünüm</a:t>
            </a:r>
            <a:r>
              <a:rPr sz="2000" b="1" i="1" spc="5" dirty="0">
                <a:latin typeface="Palatino Linotype" panose="02040502050505030304" pitchFamily="18" charset="0"/>
                <a:cs typeface="Calibri Light"/>
              </a:rPr>
              <a:t> </a:t>
            </a:r>
            <a:r>
              <a:rPr sz="2000" b="1" i="1" dirty="0">
                <a:latin typeface="Palatino Linotype" panose="02040502050505030304" pitchFamily="18" charset="0"/>
                <a:cs typeface="Calibri Light"/>
              </a:rPr>
              <a:t>elde </a:t>
            </a:r>
            <a:r>
              <a:rPr sz="2000" b="1" i="1" spc="-10" dirty="0">
                <a:latin typeface="Palatino Linotype" panose="02040502050505030304" pitchFamily="18" charset="0"/>
                <a:cs typeface="Calibri Light"/>
              </a:rPr>
              <a:t>edilecektir.</a:t>
            </a:r>
            <a:endParaRPr sz="2000" b="1" i="1" dirty="0">
              <a:latin typeface="Palatino Linotype" panose="02040502050505030304" pitchFamily="18" charset="0"/>
              <a:cs typeface="Calibri Light"/>
            </a:endParaRPr>
          </a:p>
          <a:p>
            <a:pPr>
              <a:lnSpc>
                <a:spcPct val="100000"/>
              </a:lnSpc>
              <a:spcBef>
                <a:spcPts val="25"/>
              </a:spcBef>
            </a:pPr>
            <a:endParaRPr sz="1650" i="1" dirty="0">
              <a:latin typeface="Palatino Linotype" panose="02040502050505030304" pitchFamily="18" charset="0"/>
              <a:cs typeface="Calibri Light"/>
            </a:endParaRPr>
          </a:p>
        </p:txBody>
      </p:sp>
      <p:pic>
        <p:nvPicPr>
          <p:cNvPr id="16" name="Resim 15">
            <a:extLst>
              <a:ext uri="{FF2B5EF4-FFF2-40B4-BE49-F238E27FC236}">
                <a16:creationId xmlns:a16="http://schemas.microsoft.com/office/drawing/2014/main" id="{F65856D6-E375-4C4B-B1A7-6EB160BD2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118680"/>
            <a:ext cx="7980603" cy="44890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1036" y="116776"/>
            <a:ext cx="9765639" cy="666115"/>
          </a:xfrm>
          <a:prstGeom prst="rect">
            <a:avLst/>
          </a:prstGeom>
        </p:spPr>
        <p:txBody>
          <a:bodyPr vert="horz" wrap="square" lIns="0" tIns="12700" rIns="0" bIns="0" rtlCol="0">
            <a:spAutoFit/>
          </a:bodyPr>
          <a:lstStyle/>
          <a:p>
            <a:pPr marL="485140">
              <a:lnSpc>
                <a:spcPct val="100000"/>
              </a:lnSpc>
              <a:spcBef>
                <a:spcPts val="100"/>
              </a:spcBef>
            </a:pPr>
            <a:r>
              <a:rPr b="1" dirty="0"/>
              <a:t>Yüzme</a:t>
            </a:r>
            <a:r>
              <a:rPr b="1" spc="-15" dirty="0"/>
              <a:t> </a:t>
            </a:r>
            <a:r>
              <a:rPr b="1" dirty="0"/>
              <a:t>Havuzu</a:t>
            </a:r>
            <a:r>
              <a:rPr b="1" spc="-25" dirty="0"/>
              <a:t> </a:t>
            </a:r>
            <a:r>
              <a:rPr b="1" dirty="0"/>
              <a:t>&amp;</a:t>
            </a:r>
            <a:r>
              <a:rPr b="1" spc="-30" dirty="0"/>
              <a:t> </a:t>
            </a:r>
            <a:r>
              <a:rPr b="1" dirty="0" err="1"/>
              <a:t>Güneşlenme</a:t>
            </a:r>
            <a:r>
              <a:rPr b="1" spc="-5" dirty="0"/>
              <a:t> </a:t>
            </a:r>
            <a:r>
              <a:rPr b="1" dirty="0" err="1"/>
              <a:t>Alanı</a:t>
            </a:r>
            <a:endParaRPr b="1" spc="-10" dirty="0"/>
          </a:p>
        </p:txBody>
      </p:sp>
      <p:pic>
        <p:nvPicPr>
          <p:cNvPr id="3" name="Resim 2">
            <a:extLst>
              <a:ext uri="{FF2B5EF4-FFF2-40B4-BE49-F238E27FC236}">
                <a16:creationId xmlns:a16="http://schemas.microsoft.com/office/drawing/2014/main" id="{ECAA1950-DC02-4AF5-819A-4D827F272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66" y="1676400"/>
            <a:ext cx="11108267" cy="6248400"/>
          </a:xfrm>
          <a:prstGeom prst="rect">
            <a:avLst/>
          </a:prstGeom>
        </p:spPr>
      </p:pic>
    </p:spTree>
    <p:extLst>
      <p:ext uri="{BB962C8B-B14F-4D97-AF65-F5344CB8AC3E}">
        <p14:creationId xmlns:p14="http://schemas.microsoft.com/office/powerpoint/2010/main" val="343736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1036" y="116776"/>
            <a:ext cx="9765639" cy="666115"/>
          </a:xfrm>
          <a:prstGeom prst="rect">
            <a:avLst/>
          </a:prstGeom>
        </p:spPr>
        <p:txBody>
          <a:bodyPr vert="horz" wrap="square" lIns="0" tIns="12700" rIns="0" bIns="0" rtlCol="0">
            <a:spAutoFit/>
          </a:bodyPr>
          <a:lstStyle/>
          <a:p>
            <a:pPr marL="485140">
              <a:lnSpc>
                <a:spcPct val="100000"/>
              </a:lnSpc>
              <a:spcBef>
                <a:spcPts val="100"/>
              </a:spcBef>
            </a:pPr>
            <a:r>
              <a:rPr b="1" dirty="0"/>
              <a:t>Yüzme</a:t>
            </a:r>
            <a:r>
              <a:rPr b="1" spc="-15" dirty="0"/>
              <a:t> </a:t>
            </a:r>
            <a:r>
              <a:rPr b="1" dirty="0"/>
              <a:t>Havuzu</a:t>
            </a:r>
            <a:r>
              <a:rPr b="1" spc="-25" dirty="0"/>
              <a:t> </a:t>
            </a:r>
            <a:r>
              <a:rPr b="1" dirty="0"/>
              <a:t>&amp;</a:t>
            </a:r>
            <a:r>
              <a:rPr b="1" spc="-30" dirty="0"/>
              <a:t> </a:t>
            </a:r>
            <a:r>
              <a:rPr b="1" dirty="0" err="1"/>
              <a:t>Güneşlenme</a:t>
            </a:r>
            <a:r>
              <a:rPr b="1" spc="-5" dirty="0"/>
              <a:t> </a:t>
            </a:r>
            <a:r>
              <a:rPr b="1" dirty="0" err="1"/>
              <a:t>Alanı</a:t>
            </a:r>
            <a:endParaRPr b="1" spc="-10" dirty="0"/>
          </a:p>
        </p:txBody>
      </p:sp>
      <p:pic>
        <p:nvPicPr>
          <p:cNvPr id="16" name="Resim 15">
            <a:extLst>
              <a:ext uri="{FF2B5EF4-FFF2-40B4-BE49-F238E27FC236}">
                <a16:creationId xmlns:a16="http://schemas.microsoft.com/office/drawing/2014/main" id="{25BC257B-F615-459B-B1BE-E9029E2F8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6" y="1600200"/>
            <a:ext cx="10701867" cy="6019800"/>
          </a:xfrm>
          <a:prstGeom prst="rect">
            <a:avLst/>
          </a:prstGeom>
        </p:spPr>
      </p:pic>
    </p:spTree>
    <p:extLst>
      <p:ext uri="{BB962C8B-B14F-4D97-AF65-F5344CB8AC3E}">
        <p14:creationId xmlns:p14="http://schemas.microsoft.com/office/powerpoint/2010/main" val="179030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1036" y="116776"/>
            <a:ext cx="9765639" cy="659155"/>
          </a:xfrm>
          <a:prstGeom prst="rect">
            <a:avLst/>
          </a:prstGeom>
        </p:spPr>
        <p:txBody>
          <a:bodyPr vert="horz" wrap="square" lIns="0" tIns="12700" rIns="0" bIns="0" rtlCol="0">
            <a:spAutoFit/>
          </a:bodyPr>
          <a:lstStyle/>
          <a:p>
            <a:pPr marL="485140">
              <a:lnSpc>
                <a:spcPct val="100000"/>
              </a:lnSpc>
              <a:spcBef>
                <a:spcPts val="100"/>
              </a:spcBef>
            </a:pPr>
            <a:r>
              <a:rPr lang="tr-TR" b="1" dirty="0"/>
              <a:t>    </a:t>
            </a:r>
            <a:r>
              <a:rPr b="1" dirty="0" err="1"/>
              <a:t>Yüzme</a:t>
            </a:r>
            <a:r>
              <a:rPr b="1" spc="-15" dirty="0"/>
              <a:t> </a:t>
            </a:r>
            <a:r>
              <a:rPr b="1" dirty="0"/>
              <a:t>Havuzu</a:t>
            </a:r>
            <a:r>
              <a:rPr b="1" spc="-25" dirty="0"/>
              <a:t> </a:t>
            </a:r>
            <a:r>
              <a:rPr b="1" dirty="0"/>
              <a:t>&amp;</a:t>
            </a:r>
            <a:r>
              <a:rPr b="1" spc="-30" dirty="0"/>
              <a:t> </a:t>
            </a:r>
            <a:r>
              <a:rPr b="1" dirty="0" err="1"/>
              <a:t>Güneşlenme</a:t>
            </a:r>
            <a:r>
              <a:rPr b="1" spc="-5" dirty="0"/>
              <a:t> </a:t>
            </a:r>
            <a:r>
              <a:rPr b="1" dirty="0" err="1"/>
              <a:t>Alanı</a:t>
            </a:r>
            <a:endParaRPr b="1" spc="-10" dirty="0"/>
          </a:p>
        </p:txBody>
      </p:sp>
      <p:pic>
        <p:nvPicPr>
          <p:cNvPr id="3" name="Resim 2">
            <a:extLst>
              <a:ext uri="{FF2B5EF4-FFF2-40B4-BE49-F238E27FC236}">
                <a16:creationId xmlns:a16="http://schemas.microsoft.com/office/drawing/2014/main" id="{B0AE9710-6046-41DD-9224-A88144351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6" y="1790700"/>
            <a:ext cx="10701867" cy="6019800"/>
          </a:xfrm>
          <a:prstGeom prst="rect">
            <a:avLst/>
          </a:prstGeom>
        </p:spPr>
      </p:pic>
    </p:spTree>
    <p:extLst>
      <p:ext uri="{BB962C8B-B14F-4D97-AF65-F5344CB8AC3E}">
        <p14:creationId xmlns:p14="http://schemas.microsoft.com/office/powerpoint/2010/main" val="7121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291508" y="93718"/>
            <a:ext cx="10634319" cy="666115"/>
          </a:xfrm>
          <a:prstGeom prst="rect">
            <a:avLst/>
          </a:prstGeom>
        </p:spPr>
        <p:txBody>
          <a:bodyPr vert="horz" wrap="square" lIns="0" tIns="12700" rIns="0" bIns="0" rtlCol="0">
            <a:spAutoFit/>
          </a:bodyPr>
          <a:lstStyle/>
          <a:p>
            <a:pPr marL="12700">
              <a:lnSpc>
                <a:spcPct val="100000"/>
              </a:lnSpc>
              <a:spcBef>
                <a:spcPts val="100"/>
              </a:spcBef>
            </a:pPr>
            <a:r>
              <a:rPr lang="tr-TR" b="1" spc="-30" dirty="0"/>
              <a:t>Kat Planları …</a:t>
            </a:r>
            <a:endParaRPr b="1" spc="-30" dirty="0"/>
          </a:p>
        </p:txBody>
      </p:sp>
      <p:pic>
        <p:nvPicPr>
          <p:cNvPr id="7" name="Resim 6">
            <a:extLst>
              <a:ext uri="{FF2B5EF4-FFF2-40B4-BE49-F238E27FC236}">
                <a16:creationId xmlns:a16="http://schemas.microsoft.com/office/drawing/2014/main" id="{DA790073-0FFC-4C2C-BA44-FEACFFFEA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357312"/>
            <a:ext cx="8534400" cy="6886575"/>
          </a:xfrm>
          <a:prstGeom prst="rect">
            <a:avLst/>
          </a:prstGeom>
        </p:spPr>
      </p:pic>
      <p:sp>
        <p:nvSpPr>
          <p:cNvPr id="8" name="Metin kutusu 7">
            <a:extLst>
              <a:ext uri="{FF2B5EF4-FFF2-40B4-BE49-F238E27FC236}">
                <a16:creationId xmlns:a16="http://schemas.microsoft.com/office/drawing/2014/main" id="{AE9FD029-6774-4EB7-8D57-F4BEFE251093}"/>
              </a:ext>
            </a:extLst>
          </p:cNvPr>
          <p:cNvSpPr txBox="1"/>
          <p:nvPr/>
        </p:nvSpPr>
        <p:spPr>
          <a:xfrm>
            <a:off x="4953000" y="7918036"/>
            <a:ext cx="5410200" cy="738664"/>
          </a:xfrm>
          <a:prstGeom prst="rect">
            <a:avLst/>
          </a:prstGeom>
          <a:noFill/>
        </p:spPr>
        <p:txBody>
          <a:bodyPr wrap="square" rtlCol="0">
            <a:spAutoFit/>
          </a:bodyPr>
          <a:lstStyle/>
          <a:p>
            <a:r>
              <a:rPr lang="tr-TR" sz="1400" b="1" dirty="0">
                <a:latin typeface="Arial" panose="020B0604020202020204" pitchFamily="34" charset="0"/>
                <a:cs typeface="Arial" panose="020B0604020202020204" pitchFamily="34" charset="0"/>
              </a:rPr>
              <a:t>DAİRE NET : 90,10 M2</a:t>
            </a:r>
          </a:p>
          <a:p>
            <a:r>
              <a:rPr lang="tr-TR" sz="1400" b="1" dirty="0">
                <a:latin typeface="Arial" panose="020B0604020202020204" pitchFamily="34" charset="0"/>
                <a:cs typeface="Arial" panose="020B0604020202020204" pitchFamily="34" charset="0"/>
              </a:rPr>
              <a:t>DAİRE BRUT : 117,65 M2</a:t>
            </a:r>
          </a:p>
          <a:p>
            <a:r>
              <a:rPr lang="tr-TR" sz="1400" b="1" dirty="0">
                <a:latin typeface="Arial" panose="020B0604020202020204" pitchFamily="34" charset="0"/>
                <a:cs typeface="Arial" panose="020B0604020202020204" pitchFamily="34" charset="0"/>
              </a:rPr>
              <a:t>DAİRE BRUT : 131,55 M2 </a:t>
            </a:r>
            <a:r>
              <a:rPr lang="tr-TR" sz="1200" b="1" dirty="0">
                <a:latin typeface="Arial" panose="020B0604020202020204" pitchFamily="34" charset="0"/>
                <a:cs typeface="Arial" panose="020B0604020202020204" pitchFamily="34" charset="0"/>
              </a:rPr>
              <a:t>( BALKONLAR DAHİL )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265468" y="152400"/>
            <a:ext cx="10634319" cy="666115"/>
          </a:xfrm>
          <a:prstGeom prst="rect">
            <a:avLst/>
          </a:prstGeom>
        </p:spPr>
        <p:txBody>
          <a:bodyPr vert="horz" wrap="square" lIns="0" tIns="12700" rIns="0" bIns="0" rtlCol="0">
            <a:spAutoFit/>
          </a:bodyPr>
          <a:lstStyle/>
          <a:p>
            <a:pPr marL="12700">
              <a:lnSpc>
                <a:spcPct val="100000"/>
              </a:lnSpc>
              <a:spcBef>
                <a:spcPts val="100"/>
              </a:spcBef>
            </a:pPr>
            <a:r>
              <a:rPr lang="tr-TR" b="1" dirty="0"/>
              <a:t>Kat planları…</a:t>
            </a:r>
            <a:endParaRPr b="1" spc="-30" dirty="0"/>
          </a:p>
        </p:txBody>
      </p:sp>
      <p:pic>
        <p:nvPicPr>
          <p:cNvPr id="3" name="Resim 2">
            <a:extLst>
              <a:ext uri="{FF2B5EF4-FFF2-40B4-BE49-F238E27FC236}">
                <a16:creationId xmlns:a16="http://schemas.microsoft.com/office/drawing/2014/main" id="{DD6B0F1B-6A63-4B90-84A0-7770C1866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670" y="818515"/>
            <a:ext cx="9198259" cy="7175874"/>
          </a:xfrm>
          <a:prstGeom prst="rect">
            <a:avLst/>
          </a:prstGeom>
        </p:spPr>
      </p:pic>
      <p:sp>
        <p:nvSpPr>
          <p:cNvPr id="5" name="Metin kutusu 4">
            <a:extLst>
              <a:ext uri="{FF2B5EF4-FFF2-40B4-BE49-F238E27FC236}">
                <a16:creationId xmlns:a16="http://schemas.microsoft.com/office/drawing/2014/main" id="{17EA47AA-9BD5-4100-B56C-E0E5EE78E505}"/>
              </a:ext>
            </a:extLst>
          </p:cNvPr>
          <p:cNvSpPr txBox="1"/>
          <p:nvPr/>
        </p:nvSpPr>
        <p:spPr>
          <a:xfrm>
            <a:off x="5715000" y="7625057"/>
            <a:ext cx="6425852" cy="738664"/>
          </a:xfrm>
          <a:prstGeom prst="rect">
            <a:avLst/>
          </a:prstGeom>
          <a:noFill/>
        </p:spPr>
        <p:txBody>
          <a:bodyPr wrap="square">
            <a:spAutoFit/>
          </a:bodyPr>
          <a:lstStyle/>
          <a:p>
            <a:r>
              <a:rPr lang="tr-TR" sz="1400" b="1" dirty="0">
                <a:latin typeface="Arial" panose="020B0604020202020204" pitchFamily="34" charset="0"/>
                <a:cs typeface="Arial" panose="020B0604020202020204" pitchFamily="34" charset="0"/>
              </a:rPr>
              <a:t>DAİRE NET : 90,10 M2</a:t>
            </a:r>
          </a:p>
          <a:p>
            <a:r>
              <a:rPr lang="tr-TR" sz="1400" b="1" dirty="0">
                <a:latin typeface="Arial" panose="020B0604020202020204" pitchFamily="34" charset="0"/>
                <a:cs typeface="Arial" panose="020B0604020202020204" pitchFamily="34" charset="0"/>
              </a:rPr>
              <a:t>DAİRE BRUT : 117,65 M2</a:t>
            </a:r>
          </a:p>
          <a:p>
            <a:r>
              <a:rPr lang="tr-TR" sz="1400" b="1" dirty="0">
                <a:latin typeface="Arial" panose="020B0604020202020204" pitchFamily="34" charset="0"/>
                <a:cs typeface="Arial" panose="020B0604020202020204" pitchFamily="34" charset="0"/>
              </a:rPr>
              <a:t>DAİRE BRUT : 131,55 M2 </a:t>
            </a:r>
            <a:r>
              <a:rPr lang="tr-TR" sz="1200" b="1" dirty="0">
                <a:latin typeface="Arial" panose="020B0604020202020204" pitchFamily="34" charset="0"/>
                <a:cs typeface="Arial" panose="020B0604020202020204" pitchFamily="34" charset="0"/>
              </a:rPr>
              <a:t>( BALKONLAR DAHİL ) </a:t>
            </a:r>
          </a:p>
        </p:txBody>
      </p:sp>
    </p:spTree>
    <p:extLst>
      <p:ext uri="{BB962C8B-B14F-4D97-AF65-F5344CB8AC3E}">
        <p14:creationId xmlns:p14="http://schemas.microsoft.com/office/powerpoint/2010/main" val="2745978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2608" y="673608"/>
            <a:ext cx="12153900" cy="0"/>
          </a:xfrm>
          <a:custGeom>
            <a:avLst/>
            <a:gdLst/>
            <a:ahLst/>
            <a:cxnLst/>
            <a:rect l="l" t="t" r="r" b="b"/>
            <a:pathLst>
              <a:path w="12153900">
                <a:moveTo>
                  <a:pt x="0" y="0"/>
                </a:moveTo>
                <a:lnTo>
                  <a:pt x="12153900" y="0"/>
                </a:lnTo>
              </a:path>
            </a:pathLst>
          </a:custGeom>
          <a:ln w="12192">
            <a:solidFill>
              <a:srgbClr val="C00000"/>
            </a:solidFill>
          </a:ln>
        </p:spPr>
        <p:txBody>
          <a:bodyPr wrap="square" lIns="0" tIns="0" rIns="0" bIns="0" rtlCol="0"/>
          <a:lstStyle/>
          <a:p>
            <a:endParaRPr/>
          </a:p>
        </p:txBody>
      </p:sp>
      <p:sp>
        <p:nvSpPr>
          <p:cNvPr id="3" name="object 3"/>
          <p:cNvSpPr txBox="1"/>
          <p:nvPr/>
        </p:nvSpPr>
        <p:spPr>
          <a:xfrm>
            <a:off x="2568448" y="5112610"/>
            <a:ext cx="7602220" cy="1874552"/>
          </a:xfrm>
          <a:prstGeom prst="rect">
            <a:avLst/>
          </a:prstGeom>
        </p:spPr>
        <p:txBody>
          <a:bodyPr vert="horz" wrap="square" lIns="0" tIns="13335" rIns="0" bIns="0" rtlCol="0">
            <a:spAutoFit/>
          </a:bodyPr>
          <a:lstStyle/>
          <a:p>
            <a:pPr algn="ctr">
              <a:lnSpc>
                <a:spcPct val="100000"/>
              </a:lnSpc>
              <a:spcBef>
                <a:spcPts val="105"/>
              </a:spcBef>
            </a:pPr>
            <a:r>
              <a:rPr lang="tr-TR" sz="1400" dirty="0">
                <a:solidFill>
                  <a:srgbClr val="404040"/>
                </a:solidFill>
                <a:latin typeface="Palatino Linotype"/>
                <a:cs typeface="Palatino Linotype"/>
              </a:rPr>
              <a:t>PROJE </a:t>
            </a:r>
            <a:r>
              <a:rPr sz="1400" dirty="0">
                <a:solidFill>
                  <a:srgbClr val="404040"/>
                </a:solidFill>
                <a:latin typeface="Palatino Linotype"/>
                <a:cs typeface="Palatino Linotype"/>
              </a:rPr>
              <a:t>ADRES</a:t>
            </a:r>
            <a:r>
              <a:rPr sz="1400" spc="-40" dirty="0">
                <a:solidFill>
                  <a:srgbClr val="404040"/>
                </a:solidFill>
                <a:latin typeface="Palatino Linotype"/>
                <a:cs typeface="Palatino Linotype"/>
              </a:rPr>
              <a:t> </a:t>
            </a:r>
            <a:r>
              <a:rPr sz="1400" dirty="0">
                <a:solidFill>
                  <a:srgbClr val="404040"/>
                </a:solidFill>
                <a:latin typeface="Palatino Linotype"/>
                <a:cs typeface="Palatino Linotype"/>
              </a:rPr>
              <a:t>:</a:t>
            </a:r>
            <a:r>
              <a:rPr sz="1400" spc="-30" dirty="0">
                <a:solidFill>
                  <a:srgbClr val="404040"/>
                </a:solidFill>
                <a:latin typeface="Palatino Linotype"/>
                <a:cs typeface="Palatino Linotype"/>
              </a:rPr>
              <a:t> </a:t>
            </a:r>
            <a:r>
              <a:rPr lang="tr-TR" sz="1400" dirty="0">
                <a:solidFill>
                  <a:srgbClr val="404040"/>
                </a:solidFill>
                <a:latin typeface="Palatino Linotype"/>
                <a:cs typeface="Palatino Linotype"/>
              </a:rPr>
              <a:t>Ahmet </a:t>
            </a:r>
            <a:r>
              <a:rPr lang="tr-TR" sz="1400" dirty="0" err="1">
                <a:solidFill>
                  <a:srgbClr val="404040"/>
                </a:solidFill>
                <a:latin typeface="Palatino Linotype"/>
                <a:cs typeface="Palatino Linotype"/>
              </a:rPr>
              <a:t>Yesevi</a:t>
            </a:r>
            <a:r>
              <a:rPr lang="tr-TR" sz="1400" dirty="0">
                <a:solidFill>
                  <a:srgbClr val="404040"/>
                </a:solidFill>
                <a:latin typeface="Palatino Linotype"/>
                <a:cs typeface="Palatino Linotype"/>
              </a:rPr>
              <a:t> Cad. 5201 Sokak Gümüşlük Mah. Bodrum MUĞLA</a:t>
            </a:r>
            <a:endParaRPr sz="1400" dirty="0">
              <a:latin typeface="Palatino Linotype"/>
              <a:cs typeface="Palatino Linotype"/>
            </a:endParaRPr>
          </a:p>
          <a:p>
            <a:pPr>
              <a:lnSpc>
                <a:spcPct val="100000"/>
              </a:lnSpc>
              <a:spcBef>
                <a:spcPts val="60"/>
              </a:spcBef>
            </a:pPr>
            <a:endParaRPr sz="1200" dirty="0">
              <a:latin typeface="Palatino Linotype"/>
              <a:cs typeface="Palatino Linotype"/>
            </a:endParaRPr>
          </a:p>
          <a:p>
            <a:pPr algn="ctr">
              <a:lnSpc>
                <a:spcPct val="100000"/>
              </a:lnSpc>
              <a:spcBef>
                <a:spcPts val="5"/>
              </a:spcBef>
            </a:pPr>
            <a:r>
              <a:rPr sz="1400" dirty="0">
                <a:solidFill>
                  <a:srgbClr val="404040"/>
                </a:solidFill>
                <a:latin typeface="Palatino Linotype"/>
                <a:cs typeface="Palatino Linotype"/>
              </a:rPr>
              <a:t>TEL</a:t>
            </a:r>
            <a:r>
              <a:rPr sz="1400" spc="-75" dirty="0">
                <a:solidFill>
                  <a:srgbClr val="404040"/>
                </a:solidFill>
                <a:latin typeface="Palatino Linotype"/>
                <a:cs typeface="Palatino Linotype"/>
              </a:rPr>
              <a:t> </a:t>
            </a:r>
            <a:r>
              <a:rPr sz="1400" dirty="0">
                <a:solidFill>
                  <a:srgbClr val="404040"/>
                </a:solidFill>
                <a:latin typeface="Palatino Linotype"/>
                <a:cs typeface="Palatino Linotype"/>
              </a:rPr>
              <a:t>:0 </a:t>
            </a:r>
            <a:r>
              <a:rPr lang="tr-TR" sz="1400" dirty="0">
                <a:solidFill>
                  <a:srgbClr val="404040"/>
                </a:solidFill>
                <a:latin typeface="Palatino Linotype"/>
                <a:cs typeface="Palatino Linotype"/>
              </a:rPr>
              <a:t>532 281 34 81</a:t>
            </a:r>
            <a:endParaRPr sz="1400" dirty="0">
              <a:latin typeface="Palatino Linotype"/>
              <a:cs typeface="Palatino Linotype"/>
            </a:endParaRPr>
          </a:p>
          <a:p>
            <a:pPr marL="2569845" marR="2565400" algn="ctr">
              <a:lnSpc>
                <a:spcPct val="200000"/>
              </a:lnSpc>
            </a:pPr>
            <a:r>
              <a:rPr sz="1400" spc="-10" dirty="0">
                <a:solidFill>
                  <a:srgbClr val="404040"/>
                </a:solidFill>
                <a:latin typeface="Palatino Linotype"/>
                <a:cs typeface="Palatino Linotype"/>
              </a:rPr>
              <a:t>e-</a:t>
            </a:r>
            <a:r>
              <a:rPr sz="1400" dirty="0">
                <a:solidFill>
                  <a:srgbClr val="404040"/>
                </a:solidFill>
                <a:latin typeface="Palatino Linotype"/>
                <a:cs typeface="Palatino Linotype"/>
              </a:rPr>
              <a:t>mail:</a:t>
            </a:r>
            <a:r>
              <a:rPr sz="1400" spc="10" dirty="0">
                <a:solidFill>
                  <a:srgbClr val="404040"/>
                </a:solidFill>
                <a:latin typeface="Palatino Linotype"/>
                <a:cs typeface="Palatino Linotype"/>
              </a:rPr>
              <a:t> </a:t>
            </a:r>
            <a:r>
              <a:rPr sz="1400" spc="-10" dirty="0">
                <a:solidFill>
                  <a:srgbClr val="404040"/>
                </a:solidFill>
                <a:latin typeface="Palatino Linotype"/>
                <a:cs typeface="Palatino Linotype"/>
                <a:hlinkClick r:id="rId2"/>
              </a:rPr>
              <a:t>info@</a:t>
            </a:r>
            <a:r>
              <a:rPr lang="tr-TR" sz="1400" spc="-10" dirty="0">
                <a:solidFill>
                  <a:srgbClr val="404040"/>
                </a:solidFill>
                <a:latin typeface="Palatino Linotype"/>
                <a:cs typeface="Palatino Linotype"/>
                <a:hlinkClick r:id="rId2"/>
              </a:rPr>
              <a:t>papatyavillas.com www.papatyavillas.com</a:t>
            </a:r>
          </a:p>
          <a:p>
            <a:pPr marL="2569845" marR="2565400" algn="ctr">
              <a:lnSpc>
                <a:spcPct val="200000"/>
              </a:lnSpc>
            </a:pPr>
            <a:r>
              <a:rPr sz="1400" spc="-10" dirty="0">
                <a:solidFill>
                  <a:srgbClr val="404040"/>
                </a:solidFill>
                <a:latin typeface="Palatino Linotype"/>
                <a:cs typeface="Palatino Linotype"/>
                <a:hlinkClick r:id="rId2"/>
              </a:rPr>
              <a:t> </a:t>
            </a:r>
            <a:r>
              <a:rPr sz="1400" spc="-10" dirty="0">
                <a:solidFill>
                  <a:srgbClr val="404040"/>
                </a:solidFill>
                <a:latin typeface="Palatino Linotype"/>
                <a:cs typeface="Palatino Linotype"/>
              </a:rPr>
              <a:t>@</a:t>
            </a:r>
            <a:r>
              <a:rPr lang="tr-TR" sz="1400" spc="-10" dirty="0" err="1">
                <a:solidFill>
                  <a:srgbClr val="404040"/>
                </a:solidFill>
                <a:latin typeface="Palatino Linotype"/>
                <a:cs typeface="Palatino Linotype"/>
              </a:rPr>
              <a:t>papatyagumusluk</a:t>
            </a:r>
            <a:endParaRPr sz="1400" dirty="0">
              <a:latin typeface="Palatino Linotype"/>
              <a:cs typeface="Palatino Linotype"/>
            </a:endParaRPr>
          </a:p>
        </p:txBody>
      </p:sp>
      <p:sp>
        <p:nvSpPr>
          <p:cNvPr id="5" name="object 5"/>
          <p:cNvSpPr/>
          <p:nvPr/>
        </p:nvSpPr>
        <p:spPr>
          <a:xfrm>
            <a:off x="292608" y="8951976"/>
            <a:ext cx="12153900" cy="0"/>
          </a:xfrm>
          <a:custGeom>
            <a:avLst/>
            <a:gdLst/>
            <a:ahLst/>
            <a:cxnLst/>
            <a:rect l="l" t="t" r="r" b="b"/>
            <a:pathLst>
              <a:path w="12153900">
                <a:moveTo>
                  <a:pt x="0" y="0"/>
                </a:moveTo>
                <a:lnTo>
                  <a:pt x="12153900" y="0"/>
                </a:lnTo>
              </a:path>
            </a:pathLst>
          </a:custGeom>
          <a:ln w="12192">
            <a:solidFill>
              <a:srgbClr val="C0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5334000" y="6685410"/>
            <a:ext cx="313943" cy="301752"/>
          </a:xfrm>
          <a:prstGeom prst="rect">
            <a:avLst/>
          </a:prstGeom>
        </p:spPr>
      </p:pic>
      <p:pic>
        <p:nvPicPr>
          <p:cNvPr id="7" name="Resim 6">
            <a:extLst>
              <a:ext uri="{FF2B5EF4-FFF2-40B4-BE49-F238E27FC236}">
                <a16:creationId xmlns:a16="http://schemas.microsoft.com/office/drawing/2014/main" id="{1E5D0291-1980-D055-0D17-171756D15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48" y="1736077"/>
            <a:ext cx="1447800" cy="1609792"/>
          </a:xfrm>
          <a:prstGeom prst="rect">
            <a:avLst/>
          </a:prstGeom>
        </p:spPr>
      </p:pic>
      <p:pic>
        <p:nvPicPr>
          <p:cNvPr id="8" name="Resim 7">
            <a:extLst>
              <a:ext uri="{FF2B5EF4-FFF2-40B4-BE49-F238E27FC236}">
                <a16:creationId xmlns:a16="http://schemas.microsoft.com/office/drawing/2014/main" id="{65CB67AE-2DB3-DBF0-85FB-69FED19640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309913"/>
            <a:ext cx="2809846" cy="925972"/>
          </a:xfrm>
          <a:prstGeom prst="rect">
            <a:avLst/>
          </a:prstGeom>
        </p:spPr>
      </p:pic>
      <p:pic>
        <p:nvPicPr>
          <p:cNvPr id="9" name="Resim 8">
            <a:extLst>
              <a:ext uri="{FF2B5EF4-FFF2-40B4-BE49-F238E27FC236}">
                <a16:creationId xmlns:a16="http://schemas.microsoft.com/office/drawing/2014/main" id="{308CD70A-B83C-792A-8B2C-4E2BBE41E1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9770" y="1855821"/>
            <a:ext cx="2568382" cy="1370303"/>
          </a:xfrm>
          <a:prstGeom prst="rect">
            <a:avLst/>
          </a:prstGeom>
        </p:spPr>
      </p:pic>
      <p:pic>
        <p:nvPicPr>
          <p:cNvPr id="10" name="Resim 9">
            <a:extLst>
              <a:ext uri="{FF2B5EF4-FFF2-40B4-BE49-F238E27FC236}">
                <a16:creationId xmlns:a16="http://schemas.microsoft.com/office/drawing/2014/main" id="{25E97EEA-000D-EF2D-9BA5-4EE0BA55DF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3592" y="1967239"/>
            <a:ext cx="1815424" cy="1557474"/>
          </a:xfrm>
          <a:prstGeom prst="rect">
            <a:avLst/>
          </a:prstGeom>
        </p:spPr>
      </p:pic>
      <p:sp>
        <p:nvSpPr>
          <p:cNvPr id="11" name="Metin kutusu 10">
            <a:extLst>
              <a:ext uri="{FF2B5EF4-FFF2-40B4-BE49-F238E27FC236}">
                <a16:creationId xmlns:a16="http://schemas.microsoft.com/office/drawing/2014/main" id="{554307E6-76FA-49EC-002F-0130D7809DEC}"/>
              </a:ext>
            </a:extLst>
          </p:cNvPr>
          <p:cNvSpPr txBox="1"/>
          <p:nvPr/>
        </p:nvSpPr>
        <p:spPr>
          <a:xfrm>
            <a:off x="33540" y="3246037"/>
            <a:ext cx="3467616" cy="923330"/>
          </a:xfrm>
          <a:prstGeom prst="rect">
            <a:avLst/>
          </a:prstGeom>
          <a:noFill/>
        </p:spPr>
        <p:txBody>
          <a:bodyPr wrap="none" rtlCol="0">
            <a:spAutoFit/>
          </a:bodyPr>
          <a:lstStyle/>
          <a:p>
            <a:r>
              <a:rPr lang="tr-TR" b="1" dirty="0"/>
              <a:t>Düzlem Yapı &amp; Düzlem İnşaat </a:t>
            </a:r>
          </a:p>
          <a:p>
            <a:pPr algn="ctr"/>
            <a:r>
              <a:rPr lang="tr-TR" b="1" dirty="0"/>
              <a:t>Proje Ortaklığı</a:t>
            </a:r>
          </a:p>
          <a:p>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5008" y="261291"/>
            <a:ext cx="10634319" cy="1951816"/>
          </a:xfrm>
          <a:prstGeom prst="rect">
            <a:avLst/>
          </a:prstGeom>
        </p:spPr>
        <p:txBody>
          <a:bodyPr vert="horz" wrap="square" lIns="0" tIns="12700" rIns="0" bIns="0" rtlCol="0">
            <a:spAutoFit/>
          </a:bodyPr>
          <a:lstStyle/>
          <a:p>
            <a:pPr marL="12700">
              <a:lnSpc>
                <a:spcPct val="100000"/>
              </a:lnSpc>
              <a:spcBef>
                <a:spcPts val="100"/>
              </a:spcBef>
            </a:pPr>
            <a:r>
              <a:rPr lang="tr-TR" b="1" spc="-20" dirty="0"/>
              <a:t>    Papatya </a:t>
            </a:r>
            <a:r>
              <a:rPr lang="tr-TR" b="1" spc="-20" dirty="0" err="1"/>
              <a:t>Residences</a:t>
            </a:r>
            <a:r>
              <a:rPr lang="tr-TR" b="1" spc="-20" dirty="0"/>
              <a:t> İstanbul…</a:t>
            </a:r>
            <a:br>
              <a:rPr lang="tr-TR" b="1" spc="-20" dirty="0"/>
            </a:br>
            <a:br>
              <a:rPr lang="tr-TR" b="1" spc="-20" dirty="0"/>
            </a:br>
            <a:endParaRPr b="1" spc="-20" dirty="0"/>
          </a:p>
        </p:txBody>
      </p:sp>
      <p:pic>
        <p:nvPicPr>
          <p:cNvPr id="4" name="Resim 3">
            <a:extLst>
              <a:ext uri="{FF2B5EF4-FFF2-40B4-BE49-F238E27FC236}">
                <a16:creationId xmlns:a16="http://schemas.microsoft.com/office/drawing/2014/main" id="{824DAB97-296D-421B-9142-86D62C4D8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382837"/>
            <a:ext cx="2657861" cy="1301499"/>
          </a:xfrm>
          <a:prstGeom prst="rect">
            <a:avLst/>
          </a:prstGeom>
        </p:spPr>
      </p:pic>
      <p:pic>
        <p:nvPicPr>
          <p:cNvPr id="13" name="Resim 12">
            <a:extLst>
              <a:ext uri="{FF2B5EF4-FFF2-40B4-BE49-F238E27FC236}">
                <a16:creationId xmlns:a16="http://schemas.microsoft.com/office/drawing/2014/main" id="{9DDD6727-8B80-402B-88FA-B8C555AA1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382837"/>
            <a:ext cx="2819400" cy="1298367"/>
          </a:xfrm>
          <a:prstGeom prst="rect">
            <a:avLst/>
          </a:prstGeom>
        </p:spPr>
      </p:pic>
      <p:pic>
        <p:nvPicPr>
          <p:cNvPr id="16" name="Resim 15">
            <a:extLst>
              <a:ext uri="{FF2B5EF4-FFF2-40B4-BE49-F238E27FC236}">
                <a16:creationId xmlns:a16="http://schemas.microsoft.com/office/drawing/2014/main" id="{03C336D3-7FC0-415A-828C-E3C0B333E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400" y="1382836"/>
            <a:ext cx="2740158" cy="1261875"/>
          </a:xfrm>
          <a:prstGeom prst="rect">
            <a:avLst/>
          </a:prstGeom>
        </p:spPr>
      </p:pic>
      <p:pic>
        <p:nvPicPr>
          <p:cNvPr id="5" name="Resim 4">
            <a:extLst>
              <a:ext uri="{FF2B5EF4-FFF2-40B4-BE49-F238E27FC236}">
                <a16:creationId xmlns:a16="http://schemas.microsoft.com/office/drawing/2014/main" id="{59A58C6C-79B9-4B24-A697-069E32B3B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124200"/>
            <a:ext cx="9445758" cy="4617458"/>
          </a:xfrm>
          <a:prstGeom prst="rect">
            <a:avLst/>
          </a:prstGeom>
        </p:spPr>
      </p:pic>
    </p:spTree>
    <p:extLst>
      <p:ext uri="{BB962C8B-B14F-4D97-AF65-F5344CB8AC3E}">
        <p14:creationId xmlns:p14="http://schemas.microsoft.com/office/powerpoint/2010/main" val="1462200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5008" y="261291"/>
            <a:ext cx="10634319" cy="1951816"/>
          </a:xfrm>
          <a:prstGeom prst="rect">
            <a:avLst/>
          </a:prstGeom>
        </p:spPr>
        <p:txBody>
          <a:bodyPr vert="horz" wrap="square" lIns="0" tIns="12700" rIns="0" bIns="0" rtlCol="0">
            <a:spAutoFit/>
          </a:bodyPr>
          <a:lstStyle/>
          <a:p>
            <a:pPr marL="12700" algn="ctr">
              <a:lnSpc>
                <a:spcPct val="100000"/>
              </a:lnSpc>
              <a:spcBef>
                <a:spcPts val="100"/>
              </a:spcBef>
            </a:pPr>
            <a:r>
              <a:rPr lang="tr-TR" b="1" spc="-20" dirty="0"/>
              <a:t>    Papatya Park </a:t>
            </a:r>
            <a:r>
              <a:rPr lang="tr-TR" b="1" spc="-20" dirty="0" err="1"/>
              <a:t>Residences</a:t>
            </a:r>
            <a:r>
              <a:rPr lang="tr-TR" b="1" spc="-20" dirty="0"/>
              <a:t> İstanbul…</a:t>
            </a:r>
            <a:br>
              <a:rPr lang="tr-TR" b="1" spc="-20" dirty="0"/>
            </a:br>
            <a:br>
              <a:rPr lang="tr-TR" b="1" spc="-20" dirty="0"/>
            </a:br>
            <a:endParaRPr b="1" spc="-20" dirty="0"/>
          </a:p>
        </p:txBody>
      </p:sp>
      <p:pic>
        <p:nvPicPr>
          <p:cNvPr id="5" name="Resim 4">
            <a:extLst>
              <a:ext uri="{FF2B5EF4-FFF2-40B4-BE49-F238E27FC236}">
                <a16:creationId xmlns:a16="http://schemas.microsoft.com/office/drawing/2014/main" id="{DF56A0C5-BEDE-4D9C-A1E5-CD335346E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538665"/>
            <a:ext cx="8481505" cy="5148135"/>
          </a:xfrm>
          <a:prstGeom prst="rect">
            <a:avLst/>
          </a:prstGeom>
        </p:spPr>
      </p:pic>
      <p:pic>
        <p:nvPicPr>
          <p:cNvPr id="3" name="Resim 2">
            <a:extLst>
              <a:ext uri="{FF2B5EF4-FFF2-40B4-BE49-F238E27FC236}">
                <a16:creationId xmlns:a16="http://schemas.microsoft.com/office/drawing/2014/main" id="{A5123EE2-FABE-40A4-8C89-3B0B5B0CC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293944"/>
            <a:ext cx="1864290" cy="1838325"/>
          </a:xfrm>
          <a:prstGeom prst="rect">
            <a:avLst/>
          </a:prstGeom>
        </p:spPr>
      </p:pic>
    </p:spTree>
    <p:extLst>
      <p:ext uri="{BB962C8B-B14F-4D97-AF65-F5344CB8AC3E}">
        <p14:creationId xmlns:p14="http://schemas.microsoft.com/office/powerpoint/2010/main" val="28103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5008" y="261291"/>
            <a:ext cx="10634319" cy="1951816"/>
          </a:xfrm>
          <a:prstGeom prst="rect">
            <a:avLst/>
          </a:prstGeom>
        </p:spPr>
        <p:txBody>
          <a:bodyPr vert="horz" wrap="square" lIns="0" tIns="12700" rIns="0" bIns="0" rtlCol="0">
            <a:spAutoFit/>
          </a:bodyPr>
          <a:lstStyle/>
          <a:p>
            <a:pPr marL="12700" algn="ctr">
              <a:lnSpc>
                <a:spcPct val="100000"/>
              </a:lnSpc>
              <a:spcBef>
                <a:spcPts val="100"/>
              </a:spcBef>
            </a:pPr>
            <a:r>
              <a:rPr lang="tr-TR" b="1" spc="-20" dirty="0"/>
              <a:t>Papatya Park </a:t>
            </a:r>
            <a:r>
              <a:rPr lang="tr-TR" b="1" spc="-20" dirty="0" err="1"/>
              <a:t>Residences</a:t>
            </a:r>
            <a:r>
              <a:rPr lang="tr-TR" b="1" spc="-20" dirty="0"/>
              <a:t> İstanbul…</a:t>
            </a:r>
            <a:br>
              <a:rPr lang="tr-TR" b="1" spc="-20" dirty="0"/>
            </a:br>
            <a:br>
              <a:rPr lang="tr-TR" b="1" spc="-20" dirty="0"/>
            </a:br>
            <a:endParaRPr b="1" spc="-20" dirty="0"/>
          </a:p>
        </p:txBody>
      </p:sp>
      <p:sp>
        <p:nvSpPr>
          <p:cNvPr id="2" name="Metin kutusu 1">
            <a:extLst>
              <a:ext uri="{FF2B5EF4-FFF2-40B4-BE49-F238E27FC236}">
                <a16:creationId xmlns:a16="http://schemas.microsoft.com/office/drawing/2014/main" id="{B2CD2D5B-A2E3-4C96-97A7-D30C282BFB40}"/>
              </a:ext>
            </a:extLst>
          </p:cNvPr>
          <p:cNvSpPr txBox="1"/>
          <p:nvPr/>
        </p:nvSpPr>
        <p:spPr>
          <a:xfrm>
            <a:off x="1295400" y="3230525"/>
            <a:ext cx="10972800" cy="4338111"/>
          </a:xfrm>
          <a:prstGeom prst="rect">
            <a:avLst/>
          </a:prstGeom>
          <a:noFill/>
        </p:spPr>
        <p:txBody>
          <a:bodyPr wrap="square" rtlCol="0">
            <a:spAutoFit/>
          </a:bodyPr>
          <a:lstStyle/>
          <a:p>
            <a:pPr marL="12700" marR="5080">
              <a:lnSpc>
                <a:spcPct val="161400"/>
              </a:lnSpc>
              <a:spcBef>
                <a:spcPts val="2555"/>
              </a:spcBef>
            </a:pPr>
            <a:r>
              <a:rPr lang="tr-TR" sz="2100" b="1" i="1" spc="-114" dirty="0">
                <a:solidFill>
                  <a:schemeClr val="tx1"/>
                </a:solidFill>
                <a:latin typeface="Palatino Linotype" panose="02040502050505030304" pitchFamily="18" charset="0"/>
                <a:cs typeface="Trebuchet MS"/>
              </a:rPr>
              <a:t>Papatya</a:t>
            </a:r>
            <a:r>
              <a:rPr lang="tr-TR" sz="2100" b="1" i="1" spc="-300" dirty="0">
                <a:solidFill>
                  <a:schemeClr val="tx1"/>
                </a:solidFill>
                <a:latin typeface="Palatino Linotype" panose="02040502050505030304" pitchFamily="18" charset="0"/>
                <a:cs typeface="Trebuchet MS"/>
              </a:rPr>
              <a:t> </a:t>
            </a:r>
            <a:r>
              <a:rPr lang="tr-TR" sz="2100" b="1" i="1" spc="-100" dirty="0">
                <a:solidFill>
                  <a:schemeClr val="tx1"/>
                </a:solidFill>
                <a:latin typeface="Palatino Linotype" panose="02040502050505030304" pitchFamily="18" charset="0"/>
                <a:cs typeface="Trebuchet MS"/>
              </a:rPr>
              <a:t>Park</a:t>
            </a:r>
            <a:r>
              <a:rPr lang="tr-TR" sz="2100" b="1" i="1" spc="-300" dirty="0">
                <a:solidFill>
                  <a:schemeClr val="tx1"/>
                </a:solidFill>
                <a:latin typeface="Palatino Linotype" panose="02040502050505030304" pitchFamily="18" charset="0"/>
                <a:cs typeface="Trebuchet MS"/>
              </a:rPr>
              <a:t> </a:t>
            </a:r>
            <a:r>
              <a:rPr lang="tr-TR" sz="2100" b="1" i="1" spc="-150" dirty="0" err="1">
                <a:solidFill>
                  <a:schemeClr val="tx1"/>
                </a:solidFill>
                <a:latin typeface="Palatino Linotype" panose="02040502050505030304" pitchFamily="18" charset="0"/>
                <a:cs typeface="Trebuchet MS"/>
              </a:rPr>
              <a:t>Residence</a:t>
            </a:r>
            <a:r>
              <a:rPr lang="tr-TR" sz="2100" b="1" i="1" spc="-150" dirty="0">
                <a:solidFill>
                  <a:schemeClr val="tx1"/>
                </a:solidFill>
                <a:latin typeface="Palatino Linotype" panose="02040502050505030304" pitchFamily="18" charset="0"/>
                <a:cs typeface="Trebuchet MS"/>
              </a:rPr>
              <a:t>,</a:t>
            </a:r>
            <a:r>
              <a:rPr lang="tr-TR" sz="2100" b="1" i="1" spc="-295" dirty="0">
                <a:solidFill>
                  <a:schemeClr val="tx1"/>
                </a:solidFill>
                <a:latin typeface="Palatino Linotype" panose="02040502050505030304" pitchFamily="18" charset="0"/>
                <a:cs typeface="Trebuchet MS"/>
              </a:rPr>
              <a:t> </a:t>
            </a:r>
            <a:r>
              <a:rPr lang="tr-TR" sz="2100" b="1" i="1" spc="-140" dirty="0">
                <a:solidFill>
                  <a:schemeClr val="tx1"/>
                </a:solidFill>
                <a:latin typeface="Palatino Linotype" panose="02040502050505030304" pitchFamily="18" charset="0"/>
                <a:cs typeface="Trebuchet MS"/>
              </a:rPr>
              <a:t>her</a:t>
            </a:r>
            <a:r>
              <a:rPr lang="tr-TR" sz="2100" b="1" i="1" spc="-300" dirty="0">
                <a:solidFill>
                  <a:schemeClr val="tx1"/>
                </a:solidFill>
                <a:latin typeface="Palatino Linotype" panose="02040502050505030304" pitchFamily="18" charset="0"/>
                <a:cs typeface="Trebuchet MS"/>
              </a:rPr>
              <a:t> </a:t>
            </a:r>
            <a:r>
              <a:rPr lang="tr-TR" sz="2100" b="1" i="1" spc="-155" dirty="0">
                <a:solidFill>
                  <a:schemeClr val="tx1"/>
                </a:solidFill>
                <a:latin typeface="Palatino Linotype" panose="02040502050505030304" pitchFamily="18" charset="0"/>
                <a:cs typeface="Trebuchet MS"/>
              </a:rPr>
              <a:t>türlü</a:t>
            </a:r>
            <a:r>
              <a:rPr lang="tr-TR" sz="2100" b="1" i="1" spc="-300" dirty="0">
                <a:solidFill>
                  <a:schemeClr val="tx1"/>
                </a:solidFill>
                <a:latin typeface="Palatino Linotype" panose="02040502050505030304" pitchFamily="18" charset="0"/>
                <a:cs typeface="Trebuchet MS"/>
              </a:rPr>
              <a:t> </a:t>
            </a:r>
            <a:r>
              <a:rPr lang="tr-TR" sz="2100" b="1" i="1" spc="-155" dirty="0">
                <a:solidFill>
                  <a:schemeClr val="tx1"/>
                </a:solidFill>
                <a:latin typeface="Palatino Linotype" panose="02040502050505030304" pitchFamily="18" charset="0"/>
                <a:cs typeface="Trebuchet MS"/>
              </a:rPr>
              <a:t>ihtiyaca</a:t>
            </a:r>
            <a:r>
              <a:rPr lang="tr-TR" sz="2100" b="1" i="1" spc="-295" dirty="0">
                <a:solidFill>
                  <a:schemeClr val="tx1"/>
                </a:solidFill>
                <a:latin typeface="Palatino Linotype" panose="02040502050505030304" pitchFamily="18" charset="0"/>
                <a:cs typeface="Trebuchet MS"/>
              </a:rPr>
              <a:t> </a:t>
            </a:r>
            <a:r>
              <a:rPr lang="tr-TR" sz="2100" b="1" i="1" spc="-125" dirty="0">
                <a:solidFill>
                  <a:schemeClr val="tx1"/>
                </a:solidFill>
                <a:latin typeface="Palatino Linotype" panose="02040502050505030304" pitchFamily="18" charset="0"/>
                <a:cs typeface="Trebuchet MS"/>
              </a:rPr>
              <a:t>cevap</a:t>
            </a:r>
            <a:r>
              <a:rPr lang="tr-TR" sz="2100" b="1" i="1" spc="-300" dirty="0">
                <a:solidFill>
                  <a:schemeClr val="tx1"/>
                </a:solidFill>
                <a:latin typeface="Palatino Linotype" panose="02040502050505030304" pitchFamily="18" charset="0"/>
                <a:cs typeface="Trebuchet MS"/>
              </a:rPr>
              <a:t> </a:t>
            </a:r>
            <a:r>
              <a:rPr lang="tr-TR" sz="2100" b="1" i="1" spc="-145" dirty="0">
                <a:solidFill>
                  <a:schemeClr val="tx1"/>
                </a:solidFill>
                <a:latin typeface="Palatino Linotype" panose="02040502050505030304" pitchFamily="18" charset="0"/>
                <a:cs typeface="Trebuchet MS"/>
              </a:rPr>
              <a:t>verecek</a:t>
            </a:r>
            <a:r>
              <a:rPr lang="tr-TR" sz="2100" b="1" i="1" spc="-300" dirty="0">
                <a:solidFill>
                  <a:schemeClr val="tx1"/>
                </a:solidFill>
                <a:latin typeface="Palatino Linotype" panose="02040502050505030304" pitchFamily="18" charset="0"/>
                <a:cs typeface="Trebuchet MS"/>
              </a:rPr>
              <a:t> </a:t>
            </a:r>
            <a:r>
              <a:rPr lang="tr-TR" sz="2100" b="1" i="1" spc="-150" dirty="0">
                <a:solidFill>
                  <a:schemeClr val="tx1"/>
                </a:solidFill>
                <a:latin typeface="Palatino Linotype" panose="02040502050505030304" pitchFamily="18" charset="0"/>
                <a:cs typeface="Trebuchet MS"/>
              </a:rPr>
              <a:t>şekilde</a:t>
            </a:r>
            <a:r>
              <a:rPr lang="tr-TR" sz="2100" b="1" i="1" spc="-295" dirty="0">
                <a:solidFill>
                  <a:schemeClr val="tx1"/>
                </a:solidFill>
                <a:latin typeface="Palatino Linotype" panose="02040502050505030304" pitchFamily="18" charset="0"/>
                <a:cs typeface="Trebuchet MS"/>
              </a:rPr>
              <a:t> </a:t>
            </a:r>
            <a:r>
              <a:rPr lang="tr-TR" sz="2100" b="1" i="1" spc="-145" dirty="0">
                <a:solidFill>
                  <a:schemeClr val="tx1"/>
                </a:solidFill>
                <a:latin typeface="Palatino Linotype" panose="02040502050505030304" pitchFamily="18" charset="0"/>
                <a:cs typeface="Trebuchet MS"/>
              </a:rPr>
              <a:t>dizayn</a:t>
            </a:r>
            <a:r>
              <a:rPr lang="tr-TR" sz="2100" b="1" i="1" spc="-300" dirty="0">
                <a:solidFill>
                  <a:schemeClr val="tx1"/>
                </a:solidFill>
                <a:latin typeface="Palatino Linotype" panose="02040502050505030304" pitchFamily="18" charset="0"/>
                <a:cs typeface="Trebuchet MS"/>
              </a:rPr>
              <a:t> </a:t>
            </a:r>
            <a:r>
              <a:rPr lang="tr-TR" sz="2100" b="1" i="1" spc="-210" dirty="0">
                <a:solidFill>
                  <a:schemeClr val="tx1"/>
                </a:solidFill>
                <a:latin typeface="Palatino Linotype" panose="02040502050505030304" pitchFamily="18" charset="0"/>
                <a:cs typeface="Trebuchet MS"/>
              </a:rPr>
              <a:t>edildi.</a:t>
            </a:r>
            <a:r>
              <a:rPr lang="tr-TR" sz="2100" b="1" i="1" spc="-295" dirty="0">
                <a:solidFill>
                  <a:schemeClr val="tx1"/>
                </a:solidFill>
                <a:latin typeface="Palatino Linotype" panose="02040502050505030304" pitchFamily="18" charset="0"/>
                <a:cs typeface="Trebuchet MS"/>
              </a:rPr>
              <a:t> </a:t>
            </a:r>
            <a:r>
              <a:rPr lang="tr-TR" sz="2100" b="1" i="1" spc="-90" dirty="0">
                <a:solidFill>
                  <a:schemeClr val="tx1"/>
                </a:solidFill>
                <a:latin typeface="Palatino Linotype" panose="02040502050505030304" pitchFamily="18" charset="0"/>
                <a:cs typeface="Trebuchet MS"/>
              </a:rPr>
              <a:t>Bol</a:t>
            </a:r>
            <a:r>
              <a:rPr lang="tr-TR" sz="2100" b="1" i="1" spc="-300" dirty="0">
                <a:solidFill>
                  <a:schemeClr val="tx1"/>
                </a:solidFill>
                <a:latin typeface="Palatino Linotype" panose="02040502050505030304" pitchFamily="18" charset="0"/>
                <a:cs typeface="Trebuchet MS"/>
              </a:rPr>
              <a:t> </a:t>
            </a:r>
            <a:r>
              <a:rPr lang="tr-TR" sz="2100" b="1" i="1" spc="-180" dirty="0">
                <a:solidFill>
                  <a:schemeClr val="tx1"/>
                </a:solidFill>
                <a:latin typeface="Palatino Linotype" panose="02040502050505030304" pitchFamily="18" charset="0"/>
                <a:cs typeface="Trebuchet MS"/>
              </a:rPr>
              <a:t>alternatifli</a:t>
            </a:r>
            <a:r>
              <a:rPr lang="tr-TR" sz="2100" b="1" i="1" spc="-300" dirty="0">
                <a:solidFill>
                  <a:schemeClr val="tx1"/>
                </a:solidFill>
                <a:latin typeface="Palatino Linotype" panose="02040502050505030304" pitchFamily="18" charset="0"/>
                <a:cs typeface="Trebuchet MS"/>
              </a:rPr>
              <a:t> </a:t>
            </a:r>
            <a:r>
              <a:rPr lang="tr-TR" sz="2100" b="1" i="1" spc="-95" dirty="0">
                <a:solidFill>
                  <a:schemeClr val="tx1"/>
                </a:solidFill>
                <a:latin typeface="Palatino Linotype" panose="02040502050505030304" pitchFamily="18" charset="0"/>
                <a:cs typeface="Trebuchet MS"/>
              </a:rPr>
              <a:t>sosyal</a:t>
            </a:r>
            <a:r>
              <a:rPr lang="tr-TR" sz="2100" b="1" i="1" spc="-295" dirty="0">
                <a:solidFill>
                  <a:schemeClr val="tx1"/>
                </a:solidFill>
                <a:latin typeface="Palatino Linotype" panose="02040502050505030304" pitchFamily="18" charset="0"/>
                <a:cs typeface="Trebuchet MS"/>
              </a:rPr>
              <a:t> </a:t>
            </a:r>
            <a:r>
              <a:rPr lang="tr-TR" sz="2100" b="1" i="1" spc="-75" dirty="0">
                <a:solidFill>
                  <a:schemeClr val="tx1"/>
                </a:solidFill>
                <a:latin typeface="Palatino Linotype" panose="02040502050505030304" pitchFamily="18" charset="0"/>
                <a:cs typeface="Trebuchet MS"/>
              </a:rPr>
              <a:t>yaşam</a:t>
            </a:r>
            <a:r>
              <a:rPr lang="tr-TR" sz="2100" b="1" i="1" spc="-300" dirty="0">
                <a:solidFill>
                  <a:schemeClr val="tx1"/>
                </a:solidFill>
                <a:latin typeface="Palatino Linotype" panose="02040502050505030304" pitchFamily="18" charset="0"/>
                <a:cs typeface="Trebuchet MS"/>
              </a:rPr>
              <a:t> </a:t>
            </a:r>
            <a:r>
              <a:rPr lang="tr-TR" sz="2100" b="1" i="1" spc="-145" dirty="0">
                <a:solidFill>
                  <a:schemeClr val="tx1"/>
                </a:solidFill>
                <a:latin typeface="Palatino Linotype" panose="02040502050505030304" pitchFamily="18" charset="0"/>
                <a:cs typeface="Trebuchet MS"/>
              </a:rPr>
              <a:t>alanlarıyla</a:t>
            </a:r>
            <a:r>
              <a:rPr lang="tr-TR" sz="2100" b="1" i="1" spc="-300" dirty="0">
                <a:solidFill>
                  <a:schemeClr val="tx1"/>
                </a:solidFill>
                <a:latin typeface="Palatino Linotype" panose="02040502050505030304" pitchFamily="18" charset="0"/>
                <a:cs typeface="Trebuchet MS"/>
              </a:rPr>
              <a:t> </a:t>
            </a:r>
            <a:r>
              <a:rPr lang="tr-TR" sz="2100" b="1" i="1" spc="-110" dirty="0">
                <a:solidFill>
                  <a:schemeClr val="tx1"/>
                </a:solidFill>
                <a:latin typeface="Palatino Linotype" panose="02040502050505030304" pitchFamily="18" charset="0"/>
                <a:cs typeface="Trebuchet MS"/>
              </a:rPr>
              <a:t>yaşamın</a:t>
            </a:r>
            <a:r>
              <a:rPr lang="tr-TR" sz="2100" b="1" i="1" spc="-295" dirty="0">
                <a:solidFill>
                  <a:schemeClr val="tx1"/>
                </a:solidFill>
                <a:latin typeface="Palatino Linotype" panose="02040502050505030304" pitchFamily="18" charset="0"/>
                <a:cs typeface="Trebuchet MS"/>
              </a:rPr>
              <a:t> </a:t>
            </a:r>
            <a:r>
              <a:rPr lang="tr-TR" sz="2100" b="1" i="1" spc="-140" dirty="0">
                <a:solidFill>
                  <a:schemeClr val="tx1"/>
                </a:solidFill>
                <a:latin typeface="Palatino Linotype" panose="02040502050505030304" pitchFamily="18" charset="0"/>
                <a:cs typeface="Trebuchet MS"/>
              </a:rPr>
              <a:t>her</a:t>
            </a:r>
            <a:r>
              <a:rPr lang="tr-TR" sz="2100" b="1" i="1" spc="-300" dirty="0">
                <a:solidFill>
                  <a:schemeClr val="tx1"/>
                </a:solidFill>
                <a:latin typeface="Palatino Linotype" panose="02040502050505030304" pitchFamily="18" charset="0"/>
                <a:cs typeface="Trebuchet MS"/>
              </a:rPr>
              <a:t> </a:t>
            </a:r>
            <a:r>
              <a:rPr lang="tr-TR" sz="2100" b="1" i="1" spc="-135" dirty="0">
                <a:solidFill>
                  <a:schemeClr val="tx1"/>
                </a:solidFill>
                <a:latin typeface="Palatino Linotype" panose="02040502050505030304" pitchFamily="18" charset="0"/>
                <a:cs typeface="Trebuchet MS"/>
              </a:rPr>
              <a:t>anında</a:t>
            </a:r>
            <a:r>
              <a:rPr lang="tr-TR" sz="2100" b="1" i="1" spc="-300" dirty="0">
                <a:solidFill>
                  <a:schemeClr val="tx1"/>
                </a:solidFill>
                <a:latin typeface="Palatino Linotype" panose="02040502050505030304" pitchFamily="18" charset="0"/>
                <a:cs typeface="Trebuchet MS"/>
              </a:rPr>
              <a:t> </a:t>
            </a:r>
            <a:r>
              <a:rPr lang="tr-TR" sz="2100" b="1" i="1" spc="-140" dirty="0">
                <a:solidFill>
                  <a:schemeClr val="tx1"/>
                </a:solidFill>
                <a:latin typeface="Palatino Linotype" panose="02040502050505030304" pitchFamily="18" charset="0"/>
                <a:cs typeface="Trebuchet MS"/>
              </a:rPr>
              <a:t>özel</a:t>
            </a:r>
            <a:r>
              <a:rPr lang="tr-TR" sz="2100" b="1" i="1" spc="-295" dirty="0">
                <a:solidFill>
                  <a:schemeClr val="tx1"/>
                </a:solidFill>
                <a:latin typeface="Palatino Linotype" panose="02040502050505030304" pitchFamily="18" charset="0"/>
                <a:cs typeface="Trebuchet MS"/>
              </a:rPr>
              <a:t> </a:t>
            </a:r>
            <a:r>
              <a:rPr lang="tr-TR" sz="2100" b="1" i="1" spc="-145" dirty="0">
                <a:solidFill>
                  <a:schemeClr val="tx1"/>
                </a:solidFill>
                <a:latin typeface="Palatino Linotype" panose="02040502050505030304" pitchFamily="18" charset="0"/>
                <a:cs typeface="Trebuchet MS"/>
              </a:rPr>
              <a:t>detaylarla</a:t>
            </a:r>
            <a:r>
              <a:rPr lang="tr-TR" sz="2100" b="1" i="1" spc="-300" dirty="0">
                <a:solidFill>
                  <a:schemeClr val="tx1"/>
                </a:solidFill>
                <a:latin typeface="Palatino Linotype" panose="02040502050505030304" pitchFamily="18" charset="0"/>
                <a:cs typeface="Trebuchet MS"/>
              </a:rPr>
              <a:t> </a:t>
            </a:r>
            <a:r>
              <a:rPr lang="tr-TR" sz="2100" b="1" i="1" spc="-120" dirty="0">
                <a:solidFill>
                  <a:schemeClr val="tx1"/>
                </a:solidFill>
                <a:latin typeface="Palatino Linotype" panose="02040502050505030304" pitchFamily="18" charset="0"/>
                <a:cs typeface="Trebuchet MS"/>
              </a:rPr>
              <a:t>tanışmaya</a:t>
            </a:r>
            <a:r>
              <a:rPr lang="tr-TR" sz="2100" b="1" i="1" spc="-300" dirty="0">
                <a:solidFill>
                  <a:schemeClr val="tx1"/>
                </a:solidFill>
                <a:latin typeface="Palatino Linotype" panose="02040502050505030304" pitchFamily="18" charset="0"/>
                <a:cs typeface="Trebuchet MS"/>
              </a:rPr>
              <a:t> </a:t>
            </a:r>
            <a:r>
              <a:rPr lang="tr-TR" sz="2100" b="1" i="1" spc="-155" dirty="0">
                <a:solidFill>
                  <a:schemeClr val="tx1"/>
                </a:solidFill>
                <a:latin typeface="Palatino Linotype" panose="02040502050505030304" pitchFamily="18" charset="0"/>
                <a:cs typeface="Trebuchet MS"/>
              </a:rPr>
              <a:t>hazır</a:t>
            </a:r>
            <a:r>
              <a:rPr lang="tr-TR" sz="2100" b="1" i="1" spc="-295" dirty="0">
                <a:solidFill>
                  <a:schemeClr val="tx1"/>
                </a:solidFill>
                <a:latin typeface="Palatino Linotype" panose="02040502050505030304" pitchFamily="18" charset="0"/>
                <a:cs typeface="Trebuchet MS"/>
              </a:rPr>
              <a:t> </a:t>
            </a:r>
            <a:r>
              <a:rPr lang="tr-TR" sz="2100" b="1" i="1" spc="-190" dirty="0">
                <a:solidFill>
                  <a:schemeClr val="tx1"/>
                </a:solidFill>
                <a:latin typeface="Palatino Linotype" panose="02040502050505030304" pitchFamily="18" charset="0"/>
                <a:cs typeface="Trebuchet MS"/>
              </a:rPr>
              <a:t>olun. </a:t>
            </a:r>
            <a:r>
              <a:rPr lang="tr-TR" sz="2100" b="1" i="1" spc="-470" dirty="0">
                <a:solidFill>
                  <a:schemeClr val="tx1"/>
                </a:solidFill>
                <a:latin typeface="Palatino Linotype" panose="02040502050505030304" pitchFamily="18" charset="0"/>
                <a:cs typeface="Trebuchet MS"/>
              </a:rPr>
              <a:t> </a:t>
            </a:r>
            <a:r>
              <a:rPr lang="tr-TR" sz="2100" b="1" i="1" spc="-140" dirty="0">
                <a:solidFill>
                  <a:schemeClr val="tx1"/>
                </a:solidFill>
                <a:latin typeface="Palatino Linotype" panose="02040502050505030304" pitchFamily="18" charset="0"/>
                <a:cs typeface="Trebuchet MS"/>
              </a:rPr>
              <a:t>İster</a:t>
            </a:r>
            <a:r>
              <a:rPr lang="tr-TR" sz="2100" b="1" i="1" spc="-310" dirty="0">
                <a:solidFill>
                  <a:schemeClr val="tx1"/>
                </a:solidFill>
                <a:latin typeface="Palatino Linotype" panose="02040502050505030304" pitchFamily="18" charset="0"/>
                <a:cs typeface="Trebuchet MS"/>
              </a:rPr>
              <a:t> </a:t>
            </a:r>
            <a:r>
              <a:rPr lang="tr-TR" sz="2100" b="1" i="1" spc="-110" dirty="0">
                <a:solidFill>
                  <a:schemeClr val="tx1"/>
                </a:solidFill>
                <a:latin typeface="Palatino Linotype" panose="02040502050505030304" pitchFamily="18" charset="0"/>
                <a:cs typeface="Trebuchet MS"/>
              </a:rPr>
              <a:t>spora</a:t>
            </a:r>
            <a:r>
              <a:rPr lang="tr-TR" sz="2100" b="1" i="1" spc="-305" dirty="0">
                <a:solidFill>
                  <a:schemeClr val="tx1"/>
                </a:solidFill>
                <a:latin typeface="Palatino Linotype" panose="02040502050505030304" pitchFamily="18" charset="0"/>
                <a:cs typeface="Trebuchet MS"/>
              </a:rPr>
              <a:t> </a:t>
            </a:r>
            <a:r>
              <a:rPr lang="tr-TR" sz="2100" b="1" i="1" spc="-165" dirty="0">
                <a:solidFill>
                  <a:schemeClr val="tx1"/>
                </a:solidFill>
                <a:latin typeface="Palatino Linotype" panose="02040502050505030304" pitchFamily="18" charset="0"/>
                <a:cs typeface="Trebuchet MS"/>
              </a:rPr>
              <a:t>vakit</a:t>
            </a:r>
            <a:r>
              <a:rPr lang="tr-TR" sz="2100" b="1" i="1" spc="-305" dirty="0">
                <a:solidFill>
                  <a:schemeClr val="tx1"/>
                </a:solidFill>
                <a:latin typeface="Palatino Linotype" panose="02040502050505030304" pitchFamily="18" charset="0"/>
                <a:cs typeface="Trebuchet MS"/>
              </a:rPr>
              <a:t> </a:t>
            </a:r>
            <a:r>
              <a:rPr lang="tr-TR" sz="2100" b="1" i="1" spc="-195" dirty="0">
                <a:solidFill>
                  <a:schemeClr val="tx1"/>
                </a:solidFill>
                <a:latin typeface="Palatino Linotype" panose="02040502050505030304" pitchFamily="18" charset="0"/>
                <a:cs typeface="Trebuchet MS"/>
              </a:rPr>
              <a:t>ayırın,</a:t>
            </a:r>
            <a:r>
              <a:rPr lang="tr-TR" sz="2100" b="1" i="1" spc="-305" dirty="0">
                <a:solidFill>
                  <a:schemeClr val="tx1"/>
                </a:solidFill>
                <a:latin typeface="Palatino Linotype" panose="02040502050505030304" pitchFamily="18" charset="0"/>
                <a:cs typeface="Trebuchet MS"/>
              </a:rPr>
              <a:t> </a:t>
            </a:r>
            <a:r>
              <a:rPr lang="tr-TR" sz="2100" b="1" i="1" spc="-155" dirty="0">
                <a:solidFill>
                  <a:schemeClr val="tx1"/>
                </a:solidFill>
                <a:latin typeface="Palatino Linotype" panose="02040502050505030304" pitchFamily="18" charset="0"/>
                <a:cs typeface="Trebuchet MS"/>
              </a:rPr>
              <a:t>ister</a:t>
            </a:r>
            <a:r>
              <a:rPr lang="tr-TR" sz="2100" b="1" i="1" spc="-305" dirty="0">
                <a:solidFill>
                  <a:schemeClr val="tx1"/>
                </a:solidFill>
                <a:latin typeface="Palatino Linotype" panose="02040502050505030304" pitchFamily="18" charset="0"/>
                <a:cs typeface="Trebuchet MS"/>
              </a:rPr>
              <a:t> </a:t>
            </a:r>
            <a:r>
              <a:rPr lang="tr-TR" sz="2100" b="1" i="1" spc="-170" dirty="0">
                <a:solidFill>
                  <a:schemeClr val="tx1"/>
                </a:solidFill>
                <a:latin typeface="Palatino Linotype" panose="02040502050505030304" pitchFamily="18" charset="0"/>
                <a:cs typeface="Trebuchet MS"/>
              </a:rPr>
              <a:t>sevdiklerinizle</a:t>
            </a:r>
            <a:r>
              <a:rPr lang="tr-TR" sz="2100" b="1" i="1" spc="-305" dirty="0">
                <a:solidFill>
                  <a:schemeClr val="tx1"/>
                </a:solidFill>
                <a:latin typeface="Palatino Linotype" panose="02040502050505030304" pitchFamily="18" charset="0"/>
                <a:cs typeface="Trebuchet MS"/>
              </a:rPr>
              <a:t> </a:t>
            </a:r>
            <a:r>
              <a:rPr lang="tr-TR" sz="2100" b="1" i="1" spc="-135" dirty="0">
                <a:solidFill>
                  <a:schemeClr val="tx1"/>
                </a:solidFill>
                <a:latin typeface="Palatino Linotype" panose="02040502050505030304" pitchFamily="18" charset="0"/>
                <a:cs typeface="Trebuchet MS"/>
              </a:rPr>
              <a:t>restoran</a:t>
            </a:r>
            <a:r>
              <a:rPr lang="tr-TR" sz="2100" b="1" i="1" spc="-305" dirty="0">
                <a:solidFill>
                  <a:schemeClr val="tx1"/>
                </a:solidFill>
                <a:latin typeface="Palatino Linotype" panose="02040502050505030304" pitchFamily="18" charset="0"/>
                <a:cs typeface="Trebuchet MS"/>
              </a:rPr>
              <a:t> </a:t>
            </a:r>
            <a:r>
              <a:rPr lang="tr-TR" sz="2100" b="1" i="1" spc="-120" dirty="0">
                <a:solidFill>
                  <a:schemeClr val="tx1"/>
                </a:solidFill>
                <a:latin typeface="Palatino Linotype" panose="02040502050505030304" pitchFamily="18" charset="0"/>
                <a:cs typeface="Trebuchet MS"/>
              </a:rPr>
              <a:t>ve</a:t>
            </a:r>
            <a:r>
              <a:rPr lang="tr-TR" sz="2100" b="1" i="1" spc="-305" dirty="0">
                <a:solidFill>
                  <a:schemeClr val="tx1"/>
                </a:solidFill>
                <a:latin typeface="Palatino Linotype" panose="02040502050505030304" pitchFamily="18" charset="0"/>
                <a:cs typeface="Trebuchet MS"/>
              </a:rPr>
              <a:t> </a:t>
            </a:r>
            <a:r>
              <a:rPr lang="tr-TR" sz="2100" b="1" i="1" spc="-160" dirty="0">
                <a:solidFill>
                  <a:schemeClr val="tx1"/>
                </a:solidFill>
                <a:latin typeface="Palatino Linotype" panose="02040502050505030304" pitchFamily="18" charset="0"/>
                <a:cs typeface="Trebuchet MS"/>
              </a:rPr>
              <a:t>kafelerde</a:t>
            </a:r>
            <a:r>
              <a:rPr lang="tr-TR" sz="2100" b="1" i="1" spc="-305" dirty="0">
                <a:solidFill>
                  <a:schemeClr val="tx1"/>
                </a:solidFill>
                <a:latin typeface="Palatino Linotype" panose="02040502050505030304" pitchFamily="18" charset="0"/>
                <a:cs typeface="Trebuchet MS"/>
              </a:rPr>
              <a:t> </a:t>
            </a:r>
            <a:r>
              <a:rPr lang="tr-TR" sz="2100" b="1" i="1" spc="-185" dirty="0">
                <a:solidFill>
                  <a:schemeClr val="tx1"/>
                </a:solidFill>
                <a:latin typeface="Palatino Linotype" panose="02040502050505030304" pitchFamily="18" charset="0"/>
                <a:cs typeface="Trebuchet MS"/>
              </a:rPr>
              <a:t>keyifli</a:t>
            </a:r>
            <a:r>
              <a:rPr lang="tr-TR" sz="2100" b="1" i="1" spc="-305" dirty="0">
                <a:solidFill>
                  <a:schemeClr val="tx1"/>
                </a:solidFill>
                <a:latin typeface="Palatino Linotype" panose="02040502050505030304" pitchFamily="18" charset="0"/>
                <a:cs typeface="Trebuchet MS"/>
              </a:rPr>
              <a:t> </a:t>
            </a:r>
            <a:r>
              <a:rPr lang="tr-TR" sz="2100" b="1" i="1" spc="-175" dirty="0">
                <a:solidFill>
                  <a:schemeClr val="tx1"/>
                </a:solidFill>
                <a:latin typeface="Palatino Linotype" panose="02040502050505030304" pitchFamily="18" charset="0"/>
                <a:cs typeface="Trebuchet MS"/>
              </a:rPr>
              <a:t>bir</a:t>
            </a:r>
            <a:r>
              <a:rPr lang="tr-TR" sz="2100" b="1" i="1" spc="-305" dirty="0">
                <a:solidFill>
                  <a:schemeClr val="tx1"/>
                </a:solidFill>
                <a:latin typeface="Palatino Linotype" panose="02040502050505030304" pitchFamily="18" charset="0"/>
                <a:cs typeface="Trebuchet MS"/>
              </a:rPr>
              <a:t> </a:t>
            </a:r>
            <a:r>
              <a:rPr lang="tr-TR" sz="2100" b="1" i="1" spc="-135" dirty="0">
                <a:solidFill>
                  <a:schemeClr val="tx1"/>
                </a:solidFill>
                <a:latin typeface="Palatino Linotype" panose="02040502050505030304" pitchFamily="18" charset="0"/>
                <a:cs typeface="Trebuchet MS"/>
              </a:rPr>
              <a:t>yemeğin</a:t>
            </a:r>
            <a:r>
              <a:rPr lang="tr-TR" sz="2100" b="1" i="1" spc="-305" dirty="0">
                <a:solidFill>
                  <a:schemeClr val="tx1"/>
                </a:solidFill>
                <a:latin typeface="Palatino Linotype" panose="02040502050505030304" pitchFamily="18" charset="0"/>
                <a:cs typeface="Trebuchet MS"/>
              </a:rPr>
              <a:t> </a:t>
            </a:r>
            <a:r>
              <a:rPr lang="tr-TR" sz="2100" b="1" i="1" spc="-175" dirty="0">
                <a:solidFill>
                  <a:schemeClr val="tx1"/>
                </a:solidFill>
                <a:latin typeface="Palatino Linotype" panose="02040502050505030304" pitchFamily="18" charset="0"/>
                <a:cs typeface="Trebuchet MS"/>
              </a:rPr>
              <a:t>tadını</a:t>
            </a:r>
            <a:r>
              <a:rPr lang="tr-TR" sz="2100" b="1" i="1" spc="-305" dirty="0">
                <a:solidFill>
                  <a:schemeClr val="tx1"/>
                </a:solidFill>
                <a:latin typeface="Palatino Linotype" panose="02040502050505030304" pitchFamily="18" charset="0"/>
                <a:cs typeface="Trebuchet MS"/>
              </a:rPr>
              <a:t> </a:t>
            </a:r>
            <a:r>
              <a:rPr lang="tr-TR" sz="2100" b="1" i="1" spc="-185" dirty="0">
                <a:solidFill>
                  <a:schemeClr val="tx1"/>
                </a:solidFill>
                <a:latin typeface="Palatino Linotype" panose="02040502050505030304" pitchFamily="18" charset="0"/>
                <a:cs typeface="Trebuchet MS"/>
              </a:rPr>
              <a:t>çıkarın;</a:t>
            </a:r>
            <a:r>
              <a:rPr lang="tr-TR" sz="2100" b="1" i="1" spc="-305" dirty="0">
                <a:solidFill>
                  <a:schemeClr val="tx1"/>
                </a:solidFill>
                <a:latin typeface="Palatino Linotype" panose="02040502050505030304" pitchFamily="18" charset="0"/>
                <a:cs typeface="Trebuchet MS"/>
              </a:rPr>
              <a:t> </a:t>
            </a:r>
            <a:r>
              <a:rPr lang="tr-TR" sz="2100" b="1" i="1" spc="-114" dirty="0">
                <a:solidFill>
                  <a:schemeClr val="tx1"/>
                </a:solidFill>
                <a:latin typeface="Palatino Linotype" panose="02040502050505030304" pitchFamily="18" charset="0"/>
                <a:cs typeface="Trebuchet MS"/>
              </a:rPr>
              <a:t>Papatya</a:t>
            </a:r>
            <a:r>
              <a:rPr lang="tr-TR" sz="2100" b="1" i="1" spc="-305" dirty="0">
                <a:solidFill>
                  <a:schemeClr val="tx1"/>
                </a:solidFill>
                <a:latin typeface="Palatino Linotype" panose="02040502050505030304" pitchFamily="18" charset="0"/>
                <a:cs typeface="Trebuchet MS"/>
              </a:rPr>
              <a:t> </a:t>
            </a:r>
            <a:r>
              <a:rPr lang="tr-TR" sz="2100" b="1" i="1" spc="-100" dirty="0">
                <a:solidFill>
                  <a:schemeClr val="tx1"/>
                </a:solidFill>
                <a:latin typeface="Palatino Linotype" panose="02040502050505030304" pitchFamily="18" charset="0"/>
                <a:cs typeface="Trebuchet MS"/>
              </a:rPr>
              <a:t>Park</a:t>
            </a:r>
            <a:r>
              <a:rPr lang="tr-TR" sz="2100" b="1" i="1" spc="-305" dirty="0">
                <a:solidFill>
                  <a:schemeClr val="tx1"/>
                </a:solidFill>
                <a:latin typeface="Palatino Linotype" panose="02040502050505030304" pitchFamily="18" charset="0"/>
                <a:cs typeface="Trebuchet MS"/>
              </a:rPr>
              <a:t> </a:t>
            </a:r>
            <a:r>
              <a:rPr lang="tr-TR" sz="2100" b="1" i="1" spc="-155" dirty="0" err="1">
                <a:solidFill>
                  <a:schemeClr val="tx1"/>
                </a:solidFill>
                <a:latin typeface="Palatino Linotype" panose="02040502050505030304" pitchFamily="18" charset="0"/>
                <a:cs typeface="Trebuchet MS"/>
              </a:rPr>
              <a:t>Residence’ta</a:t>
            </a:r>
            <a:r>
              <a:rPr lang="tr-TR" sz="2100" b="1" i="1" spc="-305" dirty="0">
                <a:solidFill>
                  <a:schemeClr val="tx1"/>
                </a:solidFill>
                <a:latin typeface="Palatino Linotype" panose="02040502050505030304" pitchFamily="18" charset="0"/>
                <a:cs typeface="Trebuchet MS"/>
              </a:rPr>
              <a:t> </a:t>
            </a:r>
            <a:r>
              <a:rPr lang="tr-TR" sz="2100" b="1" i="1" spc="-125" dirty="0">
                <a:solidFill>
                  <a:schemeClr val="tx1"/>
                </a:solidFill>
                <a:latin typeface="Palatino Linotype" panose="02040502050505030304" pitchFamily="18" charset="0"/>
                <a:cs typeface="Trebuchet MS"/>
              </a:rPr>
              <a:t>hayat</a:t>
            </a:r>
            <a:r>
              <a:rPr lang="tr-TR" sz="2100" b="1" i="1" spc="-305" dirty="0">
                <a:solidFill>
                  <a:schemeClr val="tx1"/>
                </a:solidFill>
                <a:latin typeface="Palatino Linotype" panose="02040502050505030304" pitchFamily="18" charset="0"/>
                <a:cs typeface="Trebuchet MS"/>
              </a:rPr>
              <a:t> </a:t>
            </a:r>
            <a:r>
              <a:rPr lang="tr-TR" sz="2100" b="1" i="1" spc="-114" dirty="0">
                <a:solidFill>
                  <a:schemeClr val="tx1"/>
                </a:solidFill>
                <a:latin typeface="Palatino Linotype" panose="02040502050505030304" pitchFamily="18" charset="0"/>
                <a:cs typeface="Trebuchet MS"/>
              </a:rPr>
              <a:t>tüm</a:t>
            </a:r>
            <a:r>
              <a:rPr lang="tr-TR" sz="2100" b="1" i="1" spc="-305" dirty="0">
                <a:solidFill>
                  <a:schemeClr val="tx1"/>
                </a:solidFill>
                <a:latin typeface="Palatino Linotype" panose="02040502050505030304" pitchFamily="18" charset="0"/>
                <a:cs typeface="Trebuchet MS"/>
              </a:rPr>
              <a:t> </a:t>
            </a:r>
            <a:r>
              <a:rPr lang="tr-TR" sz="2100" b="1" i="1" spc="-150" dirty="0">
                <a:solidFill>
                  <a:schemeClr val="tx1"/>
                </a:solidFill>
                <a:latin typeface="Palatino Linotype" panose="02040502050505030304" pitchFamily="18" charset="0"/>
                <a:cs typeface="Trebuchet MS"/>
              </a:rPr>
              <a:t>olanakları</a:t>
            </a:r>
            <a:r>
              <a:rPr lang="tr-TR" sz="2100" b="1" i="1" spc="-305" dirty="0">
                <a:solidFill>
                  <a:schemeClr val="tx1"/>
                </a:solidFill>
                <a:latin typeface="Palatino Linotype" panose="02040502050505030304" pitchFamily="18" charset="0"/>
                <a:cs typeface="Trebuchet MS"/>
              </a:rPr>
              <a:t> </a:t>
            </a:r>
            <a:r>
              <a:rPr lang="tr-TR" sz="2100" b="1" i="1" spc="-140" dirty="0">
                <a:solidFill>
                  <a:schemeClr val="tx1"/>
                </a:solidFill>
                <a:latin typeface="Palatino Linotype" panose="02040502050505030304" pitchFamily="18" charset="0"/>
                <a:cs typeface="Trebuchet MS"/>
              </a:rPr>
              <a:t>yanı</a:t>
            </a:r>
            <a:r>
              <a:rPr lang="tr-TR" sz="2100" b="1" i="1" spc="-305" dirty="0">
                <a:solidFill>
                  <a:schemeClr val="tx1"/>
                </a:solidFill>
                <a:latin typeface="Palatino Linotype" panose="02040502050505030304" pitchFamily="18" charset="0"/>
                <a:cs typeface="Trebuchet MS"/>
              </a:rPr>
              <a:t> </a:t>
            </a:r>
            <a:r>
              <a:rPr lang="tr-TR" sz="2100" b="1" i="1" spc="-175" dirty="0">
                <a:solidFill>
                  <a:schemeClr val="tx1"/>
                </a:solidFill>
                <a:latin typeface="Palatino Linotype" panose="02040502050505030304" pitchFamily="18" charset="0"/>
                <a:cs typeface="Trebuchet MS"/>
              </a:rPr>
              <a:t>başınızda.</a:t>
            </a:r>
            <a:endParaRPr lang="tr-TR" sz="2100" b="1" dirty="0">
              <a:solidFill>
                <a:schemeClr val="tx1"/>
              </a:solidFill>
              <a:latin typeface="Palatino Linotype" panose="02040502050505030304" pitchFamily="18" charset="0"/>
              <a:cs typeface="Trebuchet MS"/>
            </a:endParaRPr>
          </a:p>
          <a:p>
            <a:pPr>
              <a:lnSpc>
                <a:spcPct val="100000"/>
              </a:lnSpc>
            </a:pPr>
            <a:endParaRPr lang="tr-TR" sz="2100" b="1" dirty="0">
              <a:solidFill>
                <a:schemeClr val="tx1"/>
              </a:solidFill>
              <a:latin typeface="Palatino Linotype" panose="02040502050505030304" pitchFamily="18" charset="0"/>
              <a:cs typeface="Trebuchet MS"/>
            </a:endParaRPr>
          </a:p>
          <a:p>
            <a:pPr marL="124460" indent="-112395">
              <a:lnSpc>
                <a:spcPts val="1860"/>
              </a:lnSpc>
              <a:spcBef>
                <a:spcPts val="1160"/>
              </a:spcBef>
              <a:buChar char="-"/>
              <a:tabLst>
                <a:tab pos="125095" algn="l"/>
              </a:tabLst>
            </a:pPr>
            <a:r>
              <a:rPr lang="tr-TR" sz="2100" b="1" i="1" spc="-70" dirty="0">
                <a:solidFill>
                  <a:schemeClr val="tx1"/>
                </a:solidFill>
                <a:latin typeface="Palatino Linotype" panose="02040502050505030304" pitchFamily="18" charset="0"/>
                <a:cs typeface="Verdana"/>
              </a:rPr>
              <a:t>K</a:t>
            </a:r>
            <a:r>
              <a:rPr lang="tr-TR" sz="2100" b="1" i="1" spc="-45" dirty="0">
                <a:solidFill>
                  <a:schemeClr val="tx1"/>
                </a:solidFill>
                <a:latin typeface="Palatino Linotype" panose="02040502050505030304" pitchFamily="18" charset="0"/>
                <a:cs typeface="Verdana"/>
              </a:rPr>
              <a:t>apalı</a:t>
            </a:r>
            <a:r>
              <a:rPr lang="tr-TR" sz="2100" b="1" i="1" spc="-250" dirty="0">
                <a:solidFill>
                  <a:schemeClr val="tx1"/>
                </a:solidFill>
                <a:latin typeface="Palatino Linotype" panose="02040502050505030304" pitchFamily="18" charset="0"/>
                <a:cs typeface="Verdana"/>
              </a:rPr>
              <a:t> </a:t>
            </a:r>
            <a:r>
              <a:rPr lang="tr-TR" sz="2100" b="1" i="1" spc="-100" dirty="0">
                <a:solidFill>
                  <a:schemeClr val="tx1"/>
                </a:solidFill>
                <a:latin typeface="Palatino Linotype" panose="02040502050505030304" pitchFamily="18" charset="0"/>
                <a:cs typeface="Verdana"/>
              </a:rPr>
              <a:t>Y</a:t>
            </a:r>
            <a:r>
              <a:rPr lang="tr-TR" sz="2100" b="1" i="1" spc="-125" dirty="0">
                <a:solidFill>
                  <a:schemeClr val="tx1"/>
                </a:solidFill>
                <a:latin typeface="Palatino Linotype" panose="02040502050505030304" pitchFamily="18" charset="0"/>
                <a:cs typeface="Verdana"/>
              </a:rPr>
              <a:t>üzme</a:t>
            </a:r>
            <a:r>
              <a:rPr lang="tr-TR" sz="2100" b="1" i="1" spc="-250" dirty="0">
                <a:solidFill>
                  <a:schemeClr val="tx1"/>
                </a:solidFill>
                <a:latin typeface="Palatino Linotype" panose="02040502050505030304" pitchFamily="18" charset="0"/>
                <a:cs typeface="Verdana"/>
              </a:rPr>
              <a:t> </a:t>
            </a:r>
            <a:r>
              <a:rPr lang="tr-TR" sz="2100" b="1" i="1" spc="-120" dirty="0">
                <a:solidFill>
                  <a:schemeClr val="tx1"/>
                </a:solidFill>
                <a:latin typeface="Palatino Linotype" panose="02040502050505030304" pitchFamily="18" charset="0"/>
                <a:cs typeface="Verdana"/>
              </a:rPr>
              <a:t>Havuzu</a:t>
            </a:r>
            <a:r>
              <a:rPr lang="tr-TR" sz="2100" b="1" i="1" spc="-250" dirty="0">
                <a:solidFill>
                  <a:schemeClr val="tx1"/>
                </a:solidFill>
                <a:latin typeface="Palatino Linotype" panose="02040502050505030304" pitchFamily="18" charset="0"/>
                <a:cs typeface="Verdana"/>
              </a:rPr>
              <a:t> </a:t>
            </a:r>
            <a:r>
              <a:rPr lang="tr-TR" sz="2100" b="1" i="1" spc="-180" dirty="0">
                <a:solidFill>
                  <a:schemeClr val="tx1"/>
                </a:solidFill>
                <a:latin typeface="Palatino Linotype" panose="02040502050505030304" pitchFamily="18" charset="0"/>
                <a:cs typeface="Verdana"/>
              </a:rPr>
              <a:t>/</a:t>
            </a:r>
            <a:r>
              <a:rPr lang="tr-TR" sz="2100" b="1" i="1" spc="-220" dirty="0">
                <a:solidFill>
                  <a:schemeClr val="tx1"/>
                </a:solidFill>
                <a:latin typeface="Palatino Linotype" panose="02040502050505030304" pitchFamily="18" charset="0"/>
                <a:cs typeface="Verdana"/>
              </a:rPr>
              <a:t> </a:t>
            </a:r>
            <a:r>
              <a:rPr lang="tr-TR" sz="2100" b="1" i="1" spc="-75" dirty="0" err="1">
                <a:solidFill>
                  <a:schemeClr val="tx1"/>
                </a:solidFill>
                <a:latin typeface="Palatino Linotype" panose="02040502050505030304" pitchFamily="18" charset="0"/>
                <a:cs typeface="Trebuchet MS"/>
              </a:rPr>
              <a:t>Indoor</a:t>
            </a:r>
            <a:r>
              <a:rPr lang="tr-TR" sz="2100" b="1" i="1" spc="-140" dirty="0">
                <a:solidFill>
                  <a:schemeClr val="tx1"/>
                </a:solidFill>
                <a:latin typeface="Palatino Linotype" panose="02040502050505030304" pitchFamily="18" charset="0"/>
                <a:cs typeface="Trebuchet MS"/>
              </a:rPr>
              <a:t> </a:t>
            </a:r>
            <a:r>
              <a:rPr lang="tr-TR" sz="2100" b="1" i="1" spc="-30" dirty="0" err="1">
                <a:solidFill>
                  <a:schemeClr val="tx1"/>
                </a:solidFill>
                <a:latin typeface="Palatino Linotype" panose="02040502050505030304" pitchFamily="18" charset="0"/>
                <a:cs typeface="Trebuchet MS"/>
              </a:rPr>
              <a:t>Swimming</a:t>
            </a:r>
            <a:r>
              <a:rPr lang="tr-TR" sz="2100" b="1" i="1" spc="-140" dirty="0">
                <a:solidFill>
                  <a:schemeClr val="tx1"/>
                </a:solidFill>
                <a:latin typeface="Palatino Linotype" panose="02040502050505030304" pitchFamily="18" charset="0"/>
                <a:cs typeface="Trebuchet MS"/>
              </a:rPr>
              <a:t> </a:t>
            </a:r>
            <a:r>
              <a:rPr lang="tr-TR" sz="2100" b="1" i="1" spc="-45" dirty="0" err="1">
                <a:solidFill>
                  <a:schemeClr val="tx1"/>
                </a:solidFill>
                <a:latin typeface="Palatino Linotype" panose="02040502050505030304" pitchFamily="18" charset="0"/>
                <a:cs typeface="Trebuchet MS"/>
              </a:rPr>
              <a:t>Pool</a:t>
            </a:r>
            <a:endParaRPr lang="tr-TR" sz="2100" b="1" dirty="0">
              <a:solidFill>
                <a:schemeClr val="tx1"/>
              </a:solidFill>
              <a:latin typeface="Palatino Linotype" panose="02040502050505030304" pitchFamily="18" charset="0"/>
              <a:cs typeface="Trebuchet MS"/>
            </a:endParaRPr>
          </a:p>
          <a:p>
            <a:pPr marL="124460" indent="-112395">
              <a:lnSpc>
                <a:spcPts val="1800"/>
              </a:lnSpc>
              <a:buChar char="-"/>
              <a:tabLst>
                <a:tab pos="125095" algn="l"/>
              </a:tabLst>
            </a:pPr>
            <a:r>
              <a:rPr lang="tr-TR" sz="2100" b="1" i="1" spc="-75" dirty="0" err="1">
                <a:solidFill>
                  <a:schemeClr val="tx1"/>
                </a:solidFill>
                <a:latin typeface="Palatino Linotype" panose="02040502050505030304" pitchFamily="18" charset="0"/>
                <a:cs typeface="Verdana"/>
              </a:rPr>
              <a:t>Fitne</a:t>
            </a:r>
            <a:r>
              <a:rPr lang="tr-TR" sz="2100" b="1" i="1" spc="-90" dirty="0" err="1">
                <a:solidFill>
                  <a:schemeClr val="tx1"/>
                </a:solidFill>
                <a:latin typeface="Palatino Linotype" panose="02040502050505030304" pitchFamily="18" charset="0"/>
                <a:cs typeface="Verdana"/>
              </a:rPr>
              <a:t>s</a:t>
            </a:r>
            <a:r>
              <a:rPr lang="tr-TR" sz="2100" b="1" i="1" spc="-60" dirty="0" err="1">
                <a:solidFill>
                  <a:schemeClr val="tx1"/>
                </a:solidFill>
                <a:latin typeface="Palatino Linotype" panose="02040502050505030304" pitchFamily="18" charset="0"/>
                <a:cs typeface="Verdana"/>
              </a:rPr>
              <a:t>s</a:t>
            </a:r>
            <a:r>
              <a:rPr lang="tr-TR" sz="2100" b="1" i="1" spc="-250" dirty="0">
                <a:solidFill>
                  <a:schemeClr val="tx1"/>
                </a:solidFill>
                <a:latin typeface="Palatino Linotype" panose="02040502050505030304" pitchFamily="18" charset="0"/>
                <a:cs typeface="Verdana"/>
              </a:rPr>
              <a:t> </a:t>
            </a:r>
            <a:r>
              <a:rPr lang="tr-TR" sz="2100" b="1" i="1" spc="-180" dirty="0">
                <a:solidFill>
                  <a:schemeClr val="tx1"/>
                </a:solidFill>
                <a:latin typeface="Palatino Linotype" panose="02040502050505030304" pitchFamily="18" charset="0"/>
                <a:cs typeface="Verdana"/>
              </a:rPr>
              <a:t>/</a:t>
            </a:r>
            <a:r>
              <a:rPr lang="tr-TR" sz="2100" b="1" i="1" spc="-220" dirty="0">
                <a:solidFill>
                  <a:schemeClr val="tx1"/>
                </a:solidFill>
                <a:latin typeface="Palatino Linotype" panose="02040502050505030304" pitchFamily="18" charset="0"/>
                <a:cs typeface="Verdana"/>
              </a:rPr>
              <a:t> </a:t>
            </a:r>
            <a:r>
              <a:rPr lang="tr-TR" sz="2100" b="1" i="1" spc="-60" dirty="0" err="1">
                <a:solidFill>
                  <a:schemeClr val="tx1"/>
                </a:solidFill>
                <a:latin typeface="Palatino Linotype" panose="02040502050505030304" pitchFamily="18" charset="0"/>
                <a:cs typeface="Trebuchet MS"/>
              </a:rPr>
              <a:t>Fitne</a:t>
            </a:r>
            <a:r>
              <a:rPr lang="tr-TR" sz="2100" b="1" i="1" spc="-70" dirty="0" err="1">
                <a:solidFill>
                  <a:schemeClr val="tx1"/>
                </a:solidFill>
                <a:latin typeface="Palatino Linotype" panose="02040502050505030304" pitchFamily="18" charset="0"/>
                <a:cs typeface="Trebuchet MS"/>
              </a:rPr>
              <a:t>s</a:t>
            </a:r>
            <a:r>
              <a:rPr lang="tr-TR" sz="2100" b="1" i="1" spc="50" dirty="0" err="1">
                <a:solidFill>
                  <a:schemeClr val="tx1"/>
                </a:solidFill>
                <a:latin typeface="Palatino Linotype" panose="02040502050505030304" pitchFamily="18" charset="0"/>
                <a:cs typeface="Trebuchet MS"/>
              </a:rPr>
              <a:t>s</a:t>
            </a:r>
            <a:endParaRPr lang="tr-TR" sz="2100" b="1" dirty="0">
              <a:solidFill>
                <a:schemeClr val="tx1"/>
              </a:solidFill>
              <a:latin typeface="Palatino Linotype" panose="02040502050505030304" pitchFamily="18" charset="0"/>
              <a:cs typeface="Trebuchet MS"/>
            </a:endParaRPr>
          </a:p>
          <a:p>
            <a:pPr marL="124460" indent="-112395">
              <a:lnSpc>
                <a:spcPts val="1800"/>
              </a:lnSpc>
              <a:buChar char="-"/>
              <a:tabLst>
                <a:tab pos="125095" algn="l"/>
              </a:tabLst>
            </a:pPr>
            <a:r>
              <a:rPr lang="tr-TR" sz="2100" b="1" i="1" spc="-100" dirty="0">
                <a:solidFill>
                  <a:schemeClr val="tx1"/>
                </a:solidFill>
                <a:latin typeface="Palatino Linotype" panose="02040502050505030304" pitchFamily="18" charset="0"/>
                <a:cs typeface="Verdana"/>
              </a:rPr>
              <a:t>Sauna</a:t>
            </a:r>
            <a:r>
              <a:rPr lang="tr-TR" sz="2100" b="1" i="1" spc="-250" dirty="0">
                <a:solidFill>
                  <a:schemeClr val="tx1"/>
                </a:solidFill>
                <a:latin typeface="Palatino Linotype" panose="02040502050505030304" pitchFamily="18" charset="0"/>
                <a:cs typeface="Verdana"/>
              </a:rPr>
              <a:t> </a:t>
            </a:r>
            <a:r>
              <a:rPr lang="tr-TR" sz="2100" b="1" i="1" spc="-160" dirty="0">
                <a:solidFill>
                  <a:schemeClr val="tx1"/>
                </a:solidFill>
                <a:latin typeface="Palatino Linotype" panose="02040502050505030304" pitchFamily="18" charset="0"/>
                <a:cs typeface="Verdana"/>
              </a:rPr>
              <a:t>-</a:t>
            </a:r>
            <a:r>
              <a:rPr lang="tr-TR" sz="2100" b="1" i="1" spc="-250" dirty="0">
                <a:solidFill>
                  <a:schemeClr val="tx1"/>
                </a:solidFill>
                <a:latin typeface="Palatino Linotype" panose="02040502050505030304" pitchFamily="18" charset="0"/>
                <a:cs typeface="Verdana"/>
              </a:rPr>
              <a:t> </a:t>
            </a:r>
            <a:r>
              <a:rPr lang="tr-TR" sz="2100" b="1" i="1" spc="-55" dirty="0">
                <a:solidFill>
                  <a:schemeClr val="tx1"/>
                </a:solidFill>
                <a:latin typeface="Palatino Linotype" panose="02040502050505030304" pitchFamily="18" charset="0"/>
                <a:cs typeface="Verdana"/>
              </a:rPr>
              <a:t>Fin</a:t>
            </a:r>
            <a:r>
              <a:rPr lang="tr-TR" sz="2100" b="1" i="1" spc="-250" dirty="0">
                <a:solidFill>
                  <a:schemeClr val="tx1"/>
                </a:solidFill>
                <a:latin typeface="Palatino Linotype" panose="02040502050505030304" pitchFamily="18" charset="0"/>
                <a:cs typeface="Verdana"/>
              </a:rPr>
              <a:t> </a:t>
            </a:r>
            <a:r>
              <a:rPr lang="tr-TR" sz="2100" b="1" i="1" spc="-100" dirty="0">
                <a:solidFill>
                  <a:schemeClr val="tx1"/>
                </a:solidFill>
                <a:latin typeface="Palatino Linotype" panose="02040502050505030304" pitchFamily="18" charset="0"/>
                <a:cs typeface="Verdana"/>
              </a:rPr>
              <a:t>Hamamı</a:t>
            </a:r>
            <a:r>
              <a:rPr lang="tr-TR" sz="2100" b="1" i="1" spc="-250" dirty="0">
                <a:solidFill>
                  <a:schemeClr val="tx1"/>
                </a:solidFill>
                <a:latin typeface="Palatino Linotype" panose="02040502050505030304" pitchFamily="18" charset="0"/>
                <a:cs typeface="Verdana"/>
              </a:rPr>
              <a:t> </a:t>
            </a:r>
            <a:r>
              <a:rPr lang="tr-TR" sz="2100" b="1" i="1" spc="-180" dirty="0">
                <a:solidFill>
                  <a:schemeClr val="tx1"/>
                </a:solidFill>
                <a:latin typeface="Palatino Linotype" panose="02040502050505030304" pitchFamily="18" charset="0"/>
                <a:cs typeface="Verdana"/>
              </a:rPr>
              <a:t>/</a:t>
            </a:r>
            <a:r>
              <a:rPr lang="tr-TR" sz="2100" b="1" i="1" spc="-220" dirty="0">
                <a:solidFill>
                  <a:schemeClr val="tx1"/>
                </a:solidFill>
                <a:latin typeface="Palatino Linotype" panose="02040502050505030304" pitchFamily="18" charset="0"/>
                <a:cs typeface="Verdana"/>
              </a:rPr>
              <a:t> </a:t>
            </a:r>
            <a:r>
              <a:rPr lang="tr-TR" sz="2100" b="1" i="1" spc="-5" dirty="0">
                <a:solidFill>
                  <a:schemeClr val="tx1"/>
                </a:solidFill>
                <a:latin typeface="Palatino Linotype" panose="02040502050505030304" pitchFamily="18" charset="0"/>
                <a:cs typeface="Trebuchet MS"/>
              </a:rPr>
              <a:t>Sauna</a:t>
            </a:r>
            <a:r>
              <a:rPr lang="tr-TR" sz="2100" b="1" i="1" spc="-140" dirty="0">
                <a:solidFill>
                  <a:schemeClr val="tx1"/>
                </a:solidFill>
                <a:latin typeface="Palatino Linotype" panose="02040502050505030304" pitchFamily="18" charset="0"/>
                <a:cs typeface="Trebuchet MS"/>
              </a:rPr>
              <a:t> </a:t>
            </a:r>
            <a:r>
              <a:rPr lang="tr-TR" sz="2100" b="1" i="1" spc="-35" dirty="0">
                <a:solidFill>
                  <a:schemeClr val="tx1"/>
                </a:solidFill>
                <a:latin typeface="Palatino Linotype" panose="02040502050505030304" pitchFamily="18" charset="0"/>
                <a:cs typeface="Trebuchet MS"/>
              </a:rPr>
              <a:t>-</a:t>
            </a:r>
            <a:r>
              <a:rPr lang="tr-TR" sz="2100" b="1" i="1" spc="-140" dirty="0">
                <a:solidFill>
                  <a:schemeClr val="tx1"/>
                </a:solidFill>
                <a:latin typeface="Palatino Linotype" panose="02040502050505030304" pitchFamily="18" charset="0"/>
                <a:cs typeface="Trebuchet MS"/>
              </a:rPr>
              <a:t> </a:t>
            </a:r>
            <a:r>
              <a:rPr lang="tr-TR" sz="2100" b="1" i="1" spc="-65" dirty="0" err="1">
                <a:solidFill>
                  <a:schemeClr val="tx1"/>
                </a:solidFill>
                <a:latin typeface="Palatino Linotype" panose="02040502050505030304" pitchFamily="18" charset="0"/>
                <a:cs typeface="Trebuchet MS"/>
              </a:rPr>
              <a:t>Finnish</a:t>
            </a:r>
            <a:r>
              <a:rPr lang="tr-TR" sz="2100" b="1" i="1" spc="-140" dirty="0">
                <a:solidFill>
                  <a:schemeClr val="tx1"/>
                </a:solidFill>
                <a:latin typeface="Palatino Linotype" panose="02040502050505030304" pitchFamily="18" charset="0"/>
                <a:cs typeface="Trebuchet MS"/>
              </a:rPr>
              <a:t> </a:t>
            </a:r>
            <a:r>
              <a:rPr lang="tr-TR" sz="2100" b="1" i="1" spc="-40" dirty="0" err="1">
                <a:solidFill>
                  <a:schemeClr val="tx1"/>
                </a:solidFill>
                <a:latin typeface="Palatino Linotype" panose="02040502050505030304" pitchFamily="18" charset="0"/>
                <a:cs typeface="Trebuchet MS"/>
              </a:rPr>
              <a:t>Bath</a:t>
            </a:r>
            <a:endParaRPr lang="tr-TR" sz="2100" b="1" dirty="0">
              <a:solidFill>
                <a:schemeClr val="tx1"/>
              </a:solidFill>
              <a:latin typeface="Palatino Linotype" panose="02040502050505030304" pitchFamily="18" charset="0"/>
              <a:cs typeface="Trebuchet MS"/>
            </a:endParaRPr>
          </a:p>
          <a:p>
            <a:pPr marL="124460" indent="-112395">
              <a:lnSpc>
                <a:spcPts val="1800"/>
              </a:lnSpc>
              <a:buChar char="-"/>
              <a:tabLst>
                <a:tab pos="125095" algn="l"/>
              </a:tabLst>
            </a:pPr>
            <a:r>
              <a:rPr lang="tr-TR" sz="2100" b="1" i="1" spc="-105" dirty="0">
                <a:solidFill>
                  <a:schemeClr val="tx1"/>
                </a:solidFill>
                <a:latin typeface="Palatino Linotype" panose="02040502050505030304" pitchFamily="18" charset="0"/>
                <a:cs typeface="Verdana"/>
              </a:rPr>
              <a:t>Yürüyüş</a:t>
            </a:r>
            <a:r>
              <a:rPr lang="tr-TR" sz="2100" b="1" i="1" spc="-250" dirty="0">
                <a:solidFill>
                  <a:schemeClr val="tx1"/>
                </a:solidFill>
                <a:latin typeface="Palatino Linotype" panose="02040502050505030304" pitchFamily="18" charset="0"/>
                <a:cs typeface="Verdana"/>
              </a:rPr>
              <a:t> </a:t>
            </a:r>
            <a:r>
              <a:rPr lang="tr-TR" sz="2100" b="1" i="1" spc="-50" dirty="0">
                <a:solidFill>
                  <a:schemeClr val="tx1"/>
                </a:solidFill>
                <a:latin typeface="Palatino Linotype" panose="02040502050505030304" pitchFamily="18" charset="0"/>
                <a:cs typeface="Verdana"/>
              </a:rPr>
              <a:t>Parkurları</a:t>
            </a:r>
            <a:r>
              <a:rPr lang="tr-TR" sz="2100" b="1" i="1" spc="-250" dirty="0">
                <a:solidFill>
                  <a:schemeClr val="tx1"/>
                </a:solidFill>
                <a:latin typeface="Palatino Linotype" panose="02040502050505030304" pitchFamily="18" charset="0"/>
                <a:cs typeface="Verdana"/>
              </a:rPr>
              <a:t> </a:t>
            </a:r>
            <a:r>
              <a:rPr lang="tr-TR" sz="2100" b="1" i="1" spc="-180" dirty="0">
                <a:solidFill>
                  <a:schemeClr val="tx1"/>
                </a:solidFill>
                <a:latin typeface="Palatino Linotype" panose="02040502050505030304" pitchFamily="18" charset="0"/>
                <a:cs typeface="Verdana"/>
              </a:rPr>
              <a:t>/</a:t>
            </a:r>
            <a:r>
              <a:rPr lang="tr-TR" sz="2100" b="1" i="1" spc="-220" dirty="0">
                <a:solidFill>
                  <a:schemeClr val="tx1"/>
                </a:solidFill>
                <a:latin typeface="Palatino Linotype" panose="02040502050505030304" pitchFamily="18" charset="0"/>
                <a:cs typeface="Verdana"/>
              </a:rPr>
              <a:t> </a:t>
            </a:r>
            <a:r>
              <a:rPr lang="tr-TR" sz="2100" b="1" i="1" spc="-70" dirty="0" err="1">
                <a:solidFill>
                  <a:schemeClr val="tx1"/>
                </a:solidFill>
                <a:latin typeface="Palatino Linotype" panose="02040502050505030304" pitchFamily="18" charset="0"/>
                <a:cs typeface="Trebuchet MS"/>
              </a:rPr>
              <a:t>Walking</a:t>
            </a:r>
            <a:r>
              <a:rPr lang="tr-TR" sz="2100" b="1" i="1" spc="-135" dirty="0">
                <a:solidFill>
                  <a:schemeClr val="tx1"/>
                </a:solidFill>
                <a:latin typeface="Palatino Linotype" panose="02040502050505030304" pitchFamily="18" charset="0"/>
                <a:cs typeface="Trebuchet MS"/>
              </a:rPr>
              <a:t> </a:t>
            </a:r>
            <a:r>
              <a:rPr lang="tr-TR" sz="2100" b="1" i="1" spc="-25" dirty="0" err="1">
                <a:solidFill>
                  <a:schemeClr val="tx1"/>
                </a:solidFill>
                <a:latin typeface="Palatino Linotype" panose="02040502050505030304" pitchFamily="18" charset="0"/>
                <a:cs typeface="Trebuchet MS"/>
              </a:rPr>
              <a:t>Tracks</a:t>
            </a:r>
            <a:endParaRPr lang="tr-TR" sz="2100" b="1" dirty="0">
              <a:solidFill>
                <a:schemeClr val="tx1"/>
              </a:solidFill>
              <a:latin typeface="Palatino Linotype" panose="02040502050505030304" pitchFamily="18" charset="0"/>
              <a:cs typeface="Trebuchet MS"/>
            </a:endParaRPr>
          </a:p>
          <a:p>
            <a:pPr marL="124460" indent="-112395">
              <a:lnSpc>
                <a:spcPts val="1800"/>
              </a:lnSpc>
              <a:buChar char="-"/>
              <a:tabLst>
                <a:tab pos="125095" algn="l"/>
              </a:tabLst>
            </a:pPr>
            <a:r>
              <a:rPr lang="tr-TR" sz="2100" b="1" i="1" spc="-105" dirty="0">
                <a:solidFill>
                  <a:schemeClr val="tx1"/>
                </a:solidFill>
                <a:latin typeface="Palatino Linotype" panose="02040502050505030304" pitchFamily="18" charset="0"/>
                <a:cs typeface="Verdana"/>
              </a:rPr>
              <a:t>R</a:t>
            </a:r>
            <a:r>
              <a:rPr lang="tr-TR" sz="2100" b="1" i="1" spc="-90" dirty="0">
                <a:solidFill>
                  <a:schemeClr val="tx1"/>
                </a:solidFill>
                <a:latin typeface="Palatino Linotype" panose="02040502050505030304" pitchFamily="18" charset="0"/>
                <a:cs typeface="Verdana"/>
              </a:rPr>
              <a:t>estoran</a:t>
            </a:r>
            <a:r>
              <a:rPr lang="tr-TR" sz="2100" b="1" i="1" spc="-250" dirty="0">
                <a:solidFill>
                  <a:schemeClr val="tx1"/>
                </a:solidFill>
                <a:latin typeface="Palatino Linotype" panose="02040502050505030304" pitchFamily="18" charset="0"/>
                <a:cs typeface="Verdana"/>
              </a:rPr>
              <a:t> </a:t>
            </a:r>
            <a:r>
              <a:rPr lang="tr-TR" sz="2100" b="1" i="1" spc="-195" dirty="0">
                <a:solidFill>
                  <a:schemeClr val="tx1"/>
                </a:solidFill>
                <a:latin typeface="Palatino Linotype" panose="02040502050505030304" pitchFamily="18" charset="0"/>
                <a:cs typeface="Verdana"/>
              </a:rPr>
              <a:t>v</a:t>
            </a:r>
            <a:r>
              <a:rPr lang="tr-TR" sz="2100" b="1" i="1" spc="-110" dirty="0">
                <a:solidFill>
                  <a:schemeClr val="tx1"/>
                </a:solidFill>
                <a:latin typeface="Palatino Linotype" panose="02040502050505030304" pitchFamily="18" charset="0"/>
                <a:cs typeface="Verdana"/>
              </a:rPr>
              <a:t>e</a:t>
            </a:r>
            <a:r>
              <a:rPr lang="tr-TR" sz="2100" b="1" i="1" spc="-250" dirty="0">
                <a:solidFill>
                  <a:schemeClr val="tx1"/>
                </a:solidFill>
                <a:latin typeface="Palatino Linotype" panose="02040502050505030304" pitchFamily="18" charset="0"/>
                <a:cs typeface="Verdana"/>
              </a:rPr>
              <a:t> </a:t>
            </a:r>
            <a:r>
              <a:rPr lang="tr-TR" sz="2100" b="1" i="1" spc="-70" dirty="0">
                <a:solidFill>
                  <a:schemeClr val="tx1"/>
                </a:solidFill>
                <a:latin typeface="Palatino Linotype" panose="02040502050505030304" pitchFamily="18" charset="0"/>
                <a:cs typeface="Verdana"/>
              </a:rPr>
              <a:t>K</a:t>
            </a:r>
            <a:r>
              <a:rPr lang="tr-TR" sz="2100" b="1" i="1" spc="-60" dirty="0">
                <a:solidFill>
                  <a:schemeClr val="tx1"/>
                </a:solidFill>
                <a:latin typeface="Palatino Linotype" panose="02040502050505030304" pitchFamily="18" charset="0"/>
                <a:cs typeface="Verdana"/>
              </a:rPr>
              <a:t>afeler</a:t>
            </a:r>
            <a:r>
              <a:rPr lang="tr-TR" sz="2100" b="1" i="1" spc="-250" dirty="0">
                <a:solidFill>
                  <a:schemeClr val="tx1"/>
                </a:solidFill>
                <a:latin typeface="Palatino Linotype" panose="02040502050505030304" pitchFamily="18" charset="0"/>
                <a:cs typeface="Verdana"/>
              </a:rPr>
              <a:t> </a:t>
            </a:r>
            <a:r>
              <a:rPr lang="tr-TR" sz="2100" b="1" i="1" spc="-180" dirty="0">
                <a:solidFill>
                  <a:schemeClr val="tx1"/>
                </a:solidFill>
                <a:latin typeface="Palatino Linotype" panose="02040502050505030304" pitchFamily="18" charset="0"/>
                <a:cs typeface="Verdana"/>
              </a:rPr>
              <a:t>/</a:t>
            </a:r>
            <a:r>
              <a:rPr lang="tr-TR" sz="2100" b="1" i="1" spc="-220" dirty="0">
                <a:solidFill>
                  <a:schemeClr val="tx1"/>
                </a:solidFill>
                <a:latin typeface="Palatino Linotype" panose="02040502050505030304" pitchFamily="18" charset="0"/>
                <a:cs typeface="Verdana"/>
              </a:rPr>
              <a:t> </a:t>
            </a:r>
            <a:r>
              <a:rPr lang="tr-TR" sz="2100" b="1" i="1" spc="-5" dirty="0" err="1">
                <a:solidFill>
                  <a:schemeClr val="tx1"/>
                </a:solidFill>
                <a:latin typeface="Palatino Linotype" panose="02040502050505030304" pitchFamily="18" charset="0"/>
                <a:cs typeface="Trebuchet MS"/>
              </a:rPr>
              <a:t>Re</a:t>
            </a:r>
            <a:r>
              <a:rPr lang="tr-TR" sz="2100" b="1" i="1" spc="-10" dirty="0" err="1">
                <a:solidFill>
                  <a:schemeClr val="tx1"/>
                </a:solidFill>
                <a:latin typeface="Palatino Linotype" panose="02040502050505030304" pitchFamily="18" charset="0"/>
                <a:cs typeface="Trebuchet MS"/>
              </a:rPr>
              <a:t>s</a:t>
            </a:r>
            <a:r>
              <a:rPr lang="tr-TR" sz="2100" b="1" i="1" spc="-55" dirty="0" err="1">
                <a:solidFill>
                  <a:schemeClr val="tx1"/>
                </a:solidFill>
                <a:latin typeface="Palatino Linotype" panose="02040502050505030304" pitchFamily="18" charset="0"/>
                <a:cs typeface="Trebuchet MS"/>
              </a:rPr>
              <a:t>taurants</a:t>
            </a:r>
            <a:r>
              <a:rPr lang="tr-TR" sz="2100" b="1" i="1" spc="-140" dirty="0">
                <a:solidFill>
                  <a:schemeClr val="tx1"/>
                </a:solidFill>
                <a:latin typeface="Palatino Linotype" panose="02040502050505030304" pitchFamily="18" charset="0"/>
                <a:cs typeface="Trebuchet MS"/>
              </a:rPr>
              <a:t> </a:t>
            </a:r>
            <a:r>
              <a:rPr lang="tr-TR" sz="2100" b="1" i="1" spc="-50" dirty="0" err="1">
                <a:solidFill>
                  <a:schemeClr val="tx1"/>
                </a:solidFill>
                <a:latin typeface="Palatino Linotype" panose="02040502050505030304" pitchFamily="18" charset="0"/>
                <a:cs typeface="Trebuchet MS"/>
              </a:rPr>
              <a:t>and</a:t>
            </a:r>
            <a:r>
              <a:rPr lang="tr-TR" sz="2100" b="1" i="1" spc="-140" dirty="0">
                <a:solidFill>
                  <a:schemeClr val="tx1"/>
                </a:solidFill>
                <a:latin typeface="Palatino Linotype" panose="02040502050505030304" pitchFamily="18" charset="0"/>
                <a:cs typeface="Trebuchet MS"/>
              </a:rPr>
              <a:t> </a:t>
            </a:r>
            <a:r>
              <a:rPr lang="tr-TR" sz="2100" b="1" i="1" spc="-35" dirty="0" err="1">
                <a:solidFill>
                  <a:schemeClr val="tx1"/>
                </a:solidFill>
                <a:latin typeface="Palatino Linotype" panose="02040502050505030304" pitchFamily="18" charset="0"/>
                <a:cs typeface="Trebuchet MS"/>
              </a:rPr>
              <a:t>Cafes</a:t>
            </a:r>
            <a:endParaRPr lang="tr-TR" sz="2100" b="1" dirty="0">
              <a:solidFill>
                <a:schemeClr val="tx1"/>
              </a:solidFill>
              <a:latin typeface="Palatino Linotype" panose="02040502050505030304" pitchFamily="18" charset="0"/>
              <a:cs typeface="Trebuchet MS"/>
            </a:endParaRPr>
          </a:p>
          <a:p>
            <a:pPr marL="124460" indent="-112395">
              <a:lnSpc>
                <a:spcPts val="1860"/>
              </a:lnSpc>
              <a:buChar char="-"/>
              <a:tabLst>
                <a:tab pos="125095" algn="l"/>
              </a:tabLst>
            </a:pPr>
            <a:r>
              <a:rPr lang="tr-TR" sz="2100" b="1" i="1" spc="-60" dirty="0">
                <a:solidFill>
                  <a:schemeClr val="tx1"/>
                </a:solidFill>
                <a:latin typeface="Palatino Linotype" panose="02040502050505030304" pitchFamily="18" charset="0"/>
                <a:cs typeface="Verdana"/>
              </a:rPr>
              <a:t>Mağazalar</a:t>
            </a:r>
            <a:r>
              <a:rPr lang="tr-TR" sz="2100" b="1" i="1" spc="-250" dirty="0">
                <a:solidFill>
                  <a:schemeClr val="tx1"/>
                </a:solidFill>
                <a:latin typeface="Palatino Linotype" panose="02040502050505030304" pitchFamily="18" charset="0"/>
                <a:cs typeface="Verdana"/>
              </a:rPr>
              <a:t> </a:t>
            </a:r>
            <a:r>
              <a:rPr lang="tr-TR" sz="2100" b="1" i="1" spc="-180" dirty="0">
                <a:solidFill>
                  <a:schemeClr val="tx1"/>
                </a:solidFill>
                <a:latin typeface="Palatino Linotype" panose="02040502050505030304" pitchFamily="18" charset="0"/>
                <a:cs typeface="Verdana"/>
              </a:rPr>
              <a:t>/</a:t>
            </a:r>
            <a:r>
              <a:rPr lang="tr-TR" sz="2100" b="1" i="1" spc="-250" dirty="0">
                <a:solidFill>
                  <a:schemeClr val="tx1"/>
                </a:solidFill>
                <a:latin typeface="Palatino Linotype" panose="02040502050505030304" pitchFamily="18" charset="0"/>
                <a:cs typeface="Verdana"/>
              </a:rPr>
              <a:t> </a:t>
            </a:r>
            <a:r>
              <a:rPr lang="tr-TR" sz="2100" b="1" i="1" spc="-30" dirty="0" err="1">
                <a:solidFill>
                  <a:schemeClr val="tx1"/>
                </a:solidFill>
                <a:latin typeface="Palatino Linotype" panose="02040502050505030304" pitchFamily="18" charset="0"/>
                <a:cs typeface="Trebuchet MS"/>
              </a:rPr>
              <a:t>Stores</a:t>
            </a:r>
            <a:endParaRPr lang="tr-TR" sz="2100" b="1" dirty="0">
              <a:solidFill>
                <a:schemeClr val="tx1"/>
              </a:solidFill>
              <a:latin typeface="Palatino Linotype" panose="02040502050505030304" pitchFamily="18" charset="0"/>
              <a:cs typeface="Trebuchet MS"/>
            </a:endParaRPr>
          </a:p>
          <a:p>
            <a:endParaRPr lang="tr-TR" dirty="0"/>
          </a:p>
        </p:txBody>
      </p:sp>
      <p:pic>
        <p:nvPicPr>
          <p:cNvPr id="8" name="object 2">
            <a:extLst>
              <a:ext uri="{FF2B5EF4-FFF2-40B4-BE49-F238E27FC236}">
                <a16:creationId xmlns:a16="http://schemas.microsoft.com/office/drawing/2014/main" id="{D5B230E2-D6C4-41A8-A05A-40E2FC42833B}"/>
              </a:ext>
            </a:extLst>
          </p:cNvPr>
          <p:cNvPicPr/>
          <p:nvPr/>
        </p:nvPicPr>
        <p:blipFill>
          <a:blip r:embed="rId2" cstate="print"/>
          <a:stretch>
            <a:fillRect/>
          </a:stretch>
        </p:blipFill>
        <p:spPr>
          <a:xfrm>
            <a:off x="6934200" y="5503120"/>
            <a:ext cx="4953000" cy="2878880"/>
          </a:xfrm>
          <a:prstGeom prst="rect">
            <a:avLst/>
          </a:prstGeom>
        </p:spPr>
      </p:pic>
      <p:pic>
        <p:nvPicPr>
          <p:cNvPr id="9" name="Resim 8">
            <a:extLst>
              <a:ext uri="{FF2B5EF4-FFF2-40B4-BE49-F238E27FC236}">
                <a16:creationId xmlns:a16="http://schemas.microsoft.com/office/drawing/2014/main" id="{5AF058D4-7CBC-4056-8A30-77136E529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293944"/>
            <a:ext cx="1864290" cy="1838325"/>
          </a:xfrm>
          <a:prstGeom prst="rect">
            <a:avLst/>
          </a:prstGeom>
        </p:spPr>
      </p:pic>
    </p:spTree>
    <p:extLst>
      <p:ext uri="{BB962C8B-B14F-4D97-AF65-F5344CB8AC3E}">
        <p14:creationId xmlns:p14="http://schemas.microsoft.com/office/powerpoint/2010/main" val="208540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5008" y="261291"/>
            <a:ext cx="10634319" cy="1951816"/>
          </a:xfrm>
          <a:prstGeom prst="rect">
            <a:avLst/>
          </a:prstGeom>
        </p:spPr>
        <p:txBody>
          <a:bodyPr vert="horz" wrap="square" lIns="0" tIns="12700" rIns="0" bIns="0" rtlCol="0">
            <a:spAutoFit/>
          </a:bodyPr>
          <a:lstStyle/>
          <a:p>
            <a:pPr marL="12700" algn="ctr">
              <a:lnSpc>
                <a:spcPct val="100000"/>
              </a:lnSpc>
              <a:spcBef>
                <a:spcPts val="100"/>
              </a:spcBef>
            </a:pPr>
            <a:r>
              <a:rPr lang="tr-TR" b="1" spc="-20" dirty="0"/>
              <a:t>Papatya Vadi Konakları İstanbul…</a:t>
            </a:r>
            <a:br>
              <a:rPr lang="tr-TR" b="1" spc="-20" dirty="0"/>
            </a:br>
            <a:br>
              <a:rPr lang="tr-TR" b="1" spc="-20" dirty="0"/>
            </a:br>
            <a:endParaRPr b="1" spc="-20" dirty="0"/>
          </a:p>
        </p:txBody>
      </p:sp>
      <p:sp>
        <p:nvSpPr>
          <p:cNvPr id="2" name="Metin kutusu 1">
            <a:extLst>
              <a:ext uri="{FF2B5EF4-FFF2-40B4-BE49-F238E27FC236}">
                <a16:creationId xmlns:a16="http://schemas.microsoft.com/office/drawing/2014/main" id="{B2CD2D5B-A2E3-4C96-97A7-D30C282BFB40}"/>
              </a:ext>
            </a:extLst>
          </p:cNvPr>
          <p:cNvSpPr txBox="1"/>
          <p:nvPr/>
        </p:nvSpPr>
        <p:spPr>
          <a:xfrm>
            <a:off x="895611" y="3810000"/>
            <a:ext cx="10972800" cy="369332"/>
          </a:xfrm>
          <a:prstGeom prst="rect">
            <a:avLst/>
          </a:prstGeom>
          <a:noFill/>
        </p:spPr>
        <p:txBody>
          <a:bodyPr wrap="square" rtlCol="0">
            <a:spAutoFit/>
          </a:bodyPr>
          <a:lstStyle/>
          <a:p>
            <a:endParaRPr lang="tr-TR" dirty="0"/>
          </a:p>
        </p:txBody>
      </p:sp>
      <p:pic>
        <p:nvPicPr>
          <p:cNvPr id="13" name="Resim 12">
            <a:extLst>
              <a:ext uri="{FF2B5EF4-FFF2-40B4-BE49-F238E27FC236}">
                <a16:creationId xmlns:a16="http://schemas.microsoft.com/office/drawing/2014/main" id="{E0713026-E0B7-411B-812E-7CF076BF7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587" y="838200"/>
            <a:ext cx="3578846" cy="2003650"/>
          </a:xfrm>
          <a:prstGeom prst="rect">
            <a:avLst/>
          </a:prstGeom>
        </p:spPr>
      </p:pic>
      <p:pic>
        <p:nvPicPr>
          <p:cNvPr id="14" name="object 6">
            <a:extLst>
              <a:ext uri="{FF2B5EF4-FFF2-40B4-BE49-F238E27FC236}">
                <a16:creationId xmlns:a16="http://schemas.microsoft.com/office/drawing/2014/main" id="{22D46BD3-9CCF-4F4F-9A23-21E5EDF46713}"/>
              </a:ext>
            </a:extLst>
          </p:cNvPr>
          <p:cNvPicPr/>
          <p:nvPr/>
        </p:nvPicPr>
        <p:blipFill>
          <a:blip r:embed="rId4" cstate="print"/>
          <a:stretch>
            <a:fillRect/>
          </a:stretch>
        </p:blipFill>
        <p:spPr>
          <a:xfrm>
            <a:off x="1371600" y="2841850"/>
            <a:ext cx="10261417" cy="5562600"/>
          </a:xfrm>
          <a:prstGeom prst="rect">
            <a:avLst/>
          </a:prstGeom>
        </p:spPr>
      </p:pic>
    </p:spTree>
    <p:extLst>
      <p:ext uri="{BB962C8B-B14F-4D97-AF65-F5344CB8AC3E}">
        <p14:creationId xmlns:p14="http://schemas.microsoft.com/office/powerpoint/2010/main" val="1431617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5008" y="261291"/>
            <a:ext cx="10634319" cy="1951816"/>
          </a:xfrm>
          <a:prstGeom prst="rect">
            <a:avLst/>
          </a:prstGeom>
        </p:spPr>
        <p:txBody>
          <a:bodyPr vert="horz" wrap="square" lIns="0" tIns="12700" rIns="0" bIns="0" rtlCol="0">
            <a:spAutoFit/>
          </a:bodyPr>
          <a:lstStyle/>
          <a:p>
            <a:pPr marL="12700" algn="ctr">
              <a:lnSpc>
                <a:spcPct val="100000"/>
              </a:lnSpc>
              <a:spcBef>
                <a:spcPts val="100"/>
              </a:spcBef>
            </a:pPr>
            <a:r>
              <a:rPr lang="tr-TR" b="1" spc="-20" dirty="0"/>
              <a:t>Papatya Vadi Konakları İstanbul…</a:t>
            </a:r>
            <a:br>
              <a:rPr lang="tr-TR" b="1" spc="-20" dirty="0"/>
            </a:br>
            <a:br>
              <a:rPr lang="tr-TR" b="1" spc="-20" dirty="0"/>
            </a:br>
            <a:endParaRPr b="1" spc="-20" dirty="0"/>
          </a:p>
        </p:txBody>
      </p:sp>
      <p:sp>
        <p:nvSpPr>
          <p:cNvPr id="2" name="Metin kutusu 1">
            <a:extLst>
              <a:ext uri="{FF2B5EF4-FFF2-40B4-BE49-F238E27FC236}">
                <a16:creationId xmlns:a16="http://schemas.microsoft.com/office/drawing/2014/main" id="{B2CD2D5B-A2E3-4C96-97A7-D30C282BFB40}"/>
              </a:ext>
            </a:extLst>
          </p:cNvPr>
          <p:cNvSpPr txBox="1"/>
          <p:nvPr/>
        </p:nvSpPr>
        <p:spPr>
          <a:xfrm>
            <a:off x="895611" y="3810000"/>
            <a:ext cx="10972800" cy="369332"/>
          </a:xfrm>
          <a:prstGeom prst="rect">
            <a:avLst/>
          </a:prstGeom>
          <a:noFill/>
        </p:spPr>
        <p:txBody>
          <a:bodyPr wrap="square" rtlCol="0">
            <a:spAutoFit/>
          </a:bodyPr>
          <a:lstStyle/>
          <a:p>
            <a:endParaRPr lang="tr-TR" dirty="0"/>
          </a:p>
        </p:txBody>
      </p:sp>
      <p:pic>
        <p:nvPicPr>
          <p:cNvPr id="13" name="Resim 12">
            <a:extLst>
              <a:ext uri="{FF2B5EF4-FFF2-40B4-BE49-F238E27FC236}">
                <a16:creationId xmlns:a16="http://schemas.microsoft.com/office/drawing/2014/main" id="{E0713026-E0B7-411B-812E-7CF076BF7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587" y="838200"/>
            <a:ext cx="3713213" cy="2078877"/>
          </a:xfrm>
          <a:prstGeom prst="rect">
            <a:avLst/>
          </a:prstGeom>
        </p:spPr>
      </p:pic>
      <p:sp>
        <p:nvSpPr>
          <p:cNvPr id="3" name="Metin kutusu 2">
            <a:extLst>
              <a:ext uri="{FF2B5EF4-FFF2-40B4-BE49-F238E27FC236}">
                <a16:creationId xmlns:a16="http://schemas.microsoft.com/office/drawing/2014/main" id="{0D83C2D1-3724-4878-9842-37D7B6844EA5}"/>
              </a:ext>
            </a:extLst>
          </p:cNvPr>
          <p:cNvSpPr txBox="1"/>
          <p:nvPr/>
        </p:nvSpPr>
        <p:spPr>
          <a:xfrm>
            <a:off x="1414397" y="2562062"/>
            <a:ext cx="10439400" cy="2495876"/>
          </a:xfrm>
          <a:prstGeom prst="rect">
            <a:avLst/>
          </a:prstGeom>
          <a:noFill/>
        </p:spPr>
        <p:txBody>
          <a:bodyPr wrap="square" rtlCol="0">
            <a:spAutoFit/>
          </a:bodyPr>
          <a:lstStyle/>
          <a:p>
            <a:pPr marL="12700" marR="1289050">
              <a:lnSpc>
                <a:spcPct val="115700"/>
              </a:lnSpc>
              <a:spcBef>
                <a:spcPts val="95"/>
              </a:spcBef>
            </a:pPr>
            <a:r>
              <a:rPr lang="tr-TR" sz="3200" b="1" i="1" spc="500" dirty="0">
                <a:solidFill>
                  <a:schemeClr val="tx1"/>
                </a:solidFill>
                <a:latin typeface="Palatino Linotype" panose="02040502050505030304" pitchFamily="18" charset="0"/>
                <a:cs typeface="Verdana"/>
              </a:rPr>
              <a:t>GÜVEN</a:t>
            </a:r>
            <a:r>
              <a:rPr lang="tr-TR" sz="3200" b="1" i="1" spc="160" dirty="0">
                <a:solidFill>
                  <a:schemeClr val="tx1"/>
                </a:solidFill>
                <a:latin typeface="Palatino Linotype" panose="02040502050505030304" pitchFamily="18" charset="0"/>
                <a:cs typeface="Verdana"/>
              </a:rPr>
              <a:t> </a:t>
            </a:r>
            <a:r>
              <a:rPr lang="tr-TR" sz="3200" b="1" i="1" spc="270" dirty="0">
                <a:solidFill>
                  <a:schemeClr val="tx1"/>
                </a:solidFill>
                <a:latin typeface="Palatino Linotype" panose="02040502050505030304" pitchFamily="18" charset="0"/>
                <a:cs typeface="Verdana"/>
              </a:rPr>
              <a:t>İÇİNDE </a:t>
            </a:r>
            <a:r>
              <a:rPr lang="tr-TR" sz="3200" b="1" i="1" spc="-570" dirty="0">
                <a:solidFill>
                  <a:schemeClr val="tx1"/>
                </a:solidFill>
                <a:latin typeface="Palatino Linotype" panose="02040502050505030304" pitchFamily="18" charset="0"/>
                <a:cs typeface="Verdana"/>
              </a:rPr>
              <a:t> </a:t>
            </a:r>
            <a:r>
              <a:rPr lang="tr-TR" sz="3200" b="1" i="1" spc="290" dirty="0">
                <a:solidFill>
                  <a:schemeClr val="tx1"/>
                </a:solidFill>
                <a:latin typeface="Palatino Linotype" panose="02040502050505030304" pitchFamily="18" charset="0"/>
                <a:cs typeface="Verdana"/>
              </a:rPr>
              <a:t>BİR</a:t>
            </a:r>
            <a:r>
              <a:rPr lang="tr-TR" sz="3200" b="1" i="1" spc="204" dirty="0">
                <a:solidFill>
                  <a:schemeClr val="tx1"/>
                </a:solidFill>
                <a:latin typeface="Palatino Linotype" panose="02040502050505030304" pitchFamily="18" charset="0"/>
                <a:cs typeface="Verdana"/>
              </a:rPr>
              <a:t> </a:t>
            </a:r>
            <a:r>
              <a:rPr lang="tr-TR" sz="3200" b="1" i="1" spc="620" dirty="0">
                <a:solidFill>
                  <a:schemeClr val="tx1"/>
                </a:solidFill>
                <a:latin typeface="Palatino Linotype" panose="02040502050505030304" pitchFamily="18" charset="0"/>
                <a:cs typeface="Verdana"/>
              </a:rPr>
              <a:t>YAŞAM</a:t>
            </a:r>
            <a:endParaRPr lang="tr-TR" sz="3200" b="1" i="1" dirty="0">
              <a:solidFill>
                <a:schemeClr val="tx1"/>
              </a:solidFill>
              <a:latin typeface="Palatino Linotype" panose="02040502050505030304" pitchFamily="18" charset="0"/>
              <a:cs typeface="Verdana"/>
            </a:endParaRPr>
          </a:p>
          <a:p>
            <a:pPr marL="12700" marR="5080" algn="just">
              <a:lnSpc>
                <a:spcPct val="122700"/>
              </a:lnSpc>
              <a:spcBef>
                <a:spcPts val="1505"/>
              </a:spcBef>
            </a:pPr>
            <a:r>
              <a:rPr lang="tr-TR" sz="1800" b="1" i="1" spc="200" dirty="0" err="1">
                <a:solidFill>
                  <a:schemeClr val="tx1"/>
                </a:solidFill>
                <a:latin typeface="Palatino Linotype" panose="02040502050505030304" pitchFamily="18" charset="0"/>
                <a:cs typeface="Verdana"/>
              </a:rPr>
              <a:t>Radye</a:t>
            </a:r>
            <a:r>
              <a:rPr lang="tr-TR" sz="1800" b="1" i="1" spc="200" dirty="0">
                <a:solidFill>
                  <a:schemeClr val="tx1"/>
                </a:solidFill>
                <a:latin typeface="Palatino Linotype" panose="02040502050505030304" pitchFamily="18" charset="0"/>
                <a:cs typeface="Verdana"/>
              </a:rPr>
              <a:t> </a:t>
            </a:r>
            <a:r>
              <a:rPr lang="tr-TR" sz="1800" b="1" i="1" spc="185" dirty="0">
                <a:solidFill>
                  <a:schemeClr val="tx1"/>
                </a:solidFill>
                <a:latin typeface="Palatino Linotype" panose="02040502050505030304" pitchFamily="18" charset="0"/>
                <a:cs typeface="Verdana"/>
              </a:rPr>
              <a:t>temel </a:t>
            </a:r>
            <a:r>
              <a:rPr lang="tr-TR" sz="1800" b="1" i="1" spc="165" dirty="0">
                <a:solidFill>
                  <a:schemeClr val="tx1"/>
                </a:solidFill>
                <a:latin typeface="Palatino Linotype" panose="02040502050505030304" pitchFamily="18" charset="0"/>
                <a:cs typeface="Verdana"/>
              </a:rPr>
              <a:t>üzerine inşa </a:t>
            </a:r>
            <a:r>
              <a:rPr lang="tr-TR" sz="1800" b="1" i="1" spc="130" dirty="0">
                <a:solidFill>
                  <a:schemeClr val="tx1"/>
                </a:solidFill>
                <a:latin typeface="Palatino Linotype" panose="02040502050505030304" pitchFamily="18" charset="0"/>
                <a:cs typeface="Verdana"/>
              </a:rPr>
              <a:t>edilen </a:t>
            </a:r>
            <a:r>
              <a:rPr lang="tr-TR" sz="1800" b="1" i="1" spc="155" dirty="0">
                <a:solidFill>
                  <a:schemeClr val="tx1"/>
                </a:solidFill>
                <a:latin typeface="Palatino Linotype" panose="02040502050505030304" pitchFamily="18" charset="0"/>
                <a:cs typeface="Verdana"/>
              </a:rPr>
              <a:t>ve </a:t>
            </a:r>
            <a:r>
              <a:rPr lang="tr-TR" sz="1800" b="1" i="1" spc="160" dirty="0">
                <a:solidFill>
                  <a:schemeClr val="tx1"/>
                </a:solidFill>
                <a:latin typeface="Palatino Linotype" panose="02040502050505030304" pitchFamily="18" charset="0"/>
                <a:cs typeface="Verdana"/>
              </a:rPr>
              <a:t> </a:t>
            </a:r>
            <a:r>
              <a:rPr lang="tr-TR" sz="1800" b="1" i="1" spc="180" dirty="0">
                <a:solidFill>
                  <a:schemeClr val="tx1"/>
                </a:solidFill>
                <a:latin typeface="Palatino Linotype" panose="02040502050505030304" pitchFamily="18" charset="0"/>
                <a:cs typeface="Verdana"/>
              </a:rPr>
              <a:t>statik </a:t>
            </a:r>
            <a:r>
              <a:rPr lang="tr-TR" sz="1800" b="1" i="1" spc="170" dirty="0">
                <a:solidFill>
                  <a:schemeClr val="tx1"/>
                </a:solidFill>
                <a:latin typeface="Palatino Linotype" panose="02040502050505030304" pitchFamily="18" charset="0"/>
                <a:cs typeface="Verdana"/>
              </a:rPr>
              <a:t>açıdan </a:t>
            </a:r>
            <a:r>
              <a:rPr lang="tr-TR" sz="1800" b="1" i="1" spc="220" dirty="0">
                <a:solidFill>
                  <a:schemeClr val="tx1"/>
                </a:solidFill>
                <a:latin typeface="Palatino Linotype" panose="02040502050505030304" pitchFamily="18" charset="0"/>
                <a:cs typeface="Verdana"/>
              </a:rPr>
              <a:t>depreme </a:t>
            </a:r>
            <a:r>
              <a:rPr lang="tr-TR" sz="1800" b="1" i="1" spc="170" dirty="0">
                <a:solidFill>
                  <a:schemeClr val="tx1"/>
                </a:solidFill>
                <a:latin typeface="Palatino Linotype" panose="02040502050505030304" pitchFamily="18" charset="0"/>
                <a:cs typeface="Verdana"/>
              </a:rPr>
              <a:t>karşı </a:t>
            </a:r>
            <a:r>
              <a:rPr lang="tr-TR" sz="1800" b="1" i="1" spc="125" dirty="0">
                <a:solidFill>
                  <a:schemeClr val="tx1"/>
                </a:solidFill>
                <a:latin typeface="Palatino Linotype" panose="02040502050505030304" pitchFamily="18" charset="0"/>
                <a:cs typeface="Verdana"/>
              </a:rPr>
              <a:t>güvenli </a:t>
            </a:r>
            <a:r>
              <a:rPr lang="tr-TR" sz="1800" b="1" i="1" spc="130" dirty="0">
                <a:solidFill>
                  <a:schemeClr val="tx1"/>
                </a:solidFill>
                <a:latin typeface="Palatino Linotype" panose="02040502050505030304" pitchFamily="18" charset="0"/>
                <a:cs typeface="Verdana"/>
              </a:rPr>
              <a:t> </a:t>
            </a:r>
            <a:r>
              <a:rPr lang="tr-TR" sz="1800" b="1" i="1" spc="155" dirty="0">
                <a:solidFill>
                  <a:schemeClr val="tx1"/>
                </a:solidFill>
                <a:latin typeface="Palatino Linotype" panose="02040502050505030304" pitchFamily="18" charset="0"/>
                <a:cs typeface="Verdana"/>
              </a:rPr>
              <a:t>olan</a:t>
            </a:r>
            <a:r>
              <a:rPr lang="tr-TR" sz="1800" b="1" i="1" spc="160" dirty="0">
                <a:solidFill>
                  <a:schemeClr val="tx1"/>
                </a:solidFill>
                <a:latin typeface="Palatino Linotype" panose="02040502050505030304" pitchFamily="18" charset="0"/>
                <a:cs typeface="Verdana"/>
              </a:rPr>
              <a:t> </a:t>
            </a:r>
            <a:r>
              <a:rPr lang="tr-TR" sz="1800" b="1" i="1" spc="175" dirty="0">
                <a:solidFill>
                  <a:schemeClr val="tx1"/>
                </a:solidFill>
                <a:latin typeface="Palatino Linotype" panose="02040502050505030304" pitchFamily="18" charset="0"/>
                <a:cs typeface="Verdana"/>
              </a:rPr>
              <a:t>mimari </a:t>
            </a:r>
            <a:r>
              <a:rPr lang="tr-TR" sz="1800" b="1" i="1" spc="165" dirty="0">
                <a:solidFill>
                  <a:schemeClr val="tx1"/>
                </a:solidFill>
                <a:latin typeface="Palatino Linotype" panose="02040502050505030304" pitchFamily="18" charset="0"/>
                <a:cs typeface="Verdana"/>
              </a:rPr>
              <a:t>tarzı</a:t>
            </a:r>
            <a:r>
              <a:rPr lang="tr-TR" sz="1800" b="1" i="1" spc="170" dirty="0">
                <a:solidFill>
                  <a:schemeClr val="tx1"/>
                </a:solidFill>
                <a:latin typeface="Palatino Linotype" panose="02040502050505030304" pitchFamily="18" charset="0"/>
                <a:cs typeface="Verdana"/>
              </a:rPr>
              <a:t> </a:t>
            </a:r>
            <a:r>
              <a:rPr lang="tr-TR" sz="1800" b="1" i="1" spc="65" dirty="0">
                <a:solidFill>
                  <a:schemeClr val="tx1"/>
                </a:solidFill>
                <a:latin typeface="Palatino Linotype" panose="02040502050505030304" pitchFamily="18" charset="0"/>
                <a:cs typeface="Verdana"/>
              </a:rPr>
              <a:t>ile</a:t>
            </a:r>
            <a:r>
              <a:rPr lang="tr-TR" sz="1800" b="1" i="1" spc="70" dirty="0">
                <a:solidFill>
                  <a:schemeClr val="tx1"/>
                </a:solidFill>
                <a:latin typeface="Palatino Linotype" panose="02040502050505030304" pitchFamily="18" charset="0"/>
                <a:cs typeface="Verdana"/>
              </a:rPr>
              <a:t> </a:t>
            </a:r>
            <a:r>
              <a:rPr lang="tr-TR" sz="1800" b="1" i="1" spc="210" dirty="0">
                <a:solidFill>
                  <a:schemeClr val="tx1"/>
                </a:solidFill>
                <a:latin typeface="Palatino Linotype" panose="02040502050505030304" pitchFamily="18" charset="0"/>
                <a:cs typeface="Verdana"/>
              </a:rPr>
              <a:t>Papatya </a:t>
            </a:r>
            <a:r>
              <a:rPr lang="tr-TR" sz="1800" b="1" i="1" spc="175" dirty="0">
                <a:solidFill>
                  <a:schemeClr val="tx1"/>
                </a:solidFill>
                <a:latin typeface="Palatino Linotype" panose="02040502050505030304" pitchFamily="18" charset="0"/>
                <a:cs typeface="Verdana"/>
              </a:rPr>
              <a:t>Vadi </a:t>
            </a:r>
            <a:r>
              <a:rPr lang="tr-TR" sz="1800" b="1" i="1" spc="180" dirty="0">
                <a:solidFill>
                  <a:schemeClr val="tx1"/>
                </a:solidFill>
                <a:latin typeface="Palatino Linotype" panose="02040502050505030304" pitchFamily="18" charset="0"/>
                <a:cs typeface="Verdana"/>
              </a:rPr>
              <a:t> </a:t>
            </a:r>
            <a:r>
              <a:rPr lang="tr-TR" sz="1800" b="1" i="1" spc="155" dirty="0">
                <a:solidFill>
                  <a:schemeClr val="tx1"/>
                </a:solidFill>
                <a:latin typeface="Palatino Linotype" panose="02040502050505030304" pitchFamily="18" charset="0"/>
                <a:cs typeface="Verdana"/>
              </a:rPr>
              <a:t>Konakları;</a:t>
            </a:r>
            <a:r>
              <a:rPr lang="tr-TR" sz="1800" b="1" i="1" spc="160" dirty="0">
                <a:solidFill>
                  <a:schemeClr val="tx1"/>
                </a:solidFill>
                <a:latin typeface="Palatino Linotype" panose="02040502050505030304" pitchFamily="18" charset="0"/>
                <a:cs typeface="Verdana"/>
              </a:rPr>
              <a:t> </a:t>
            </a:r>
            <a:r>
              <a:rPr lang="tr-TR" sz="1800" b="1" i="1" spc="55" dirty="0">
                <a:solidFill>
                  <a:schemeClr val="tx1"/>
                </a:solidFill>
                <a:latin typeface="Palatino Linotype" panose="02040502050505030304" pitchFamily="18" charset="0"/>
                <a:cs typeface="Verdana"/>
              </a:rPr>
              <a:t>akıllı</a:t>
            </a:r>
            <a:r>
              <a:rPr lang="tr-TR" sz="1800" b="1" i="1" spc="60" dirty="0">
                <a:solidFill>
                  <a:schemeClr val="tx1"/>
                </a:solidFill>
                <a:latin typeface="Palatino Linotype" panose="02040502050505030304" pitchFamily="18" charset="0"/>
                <a:cs typeface="Verdana"/>
              </a:rPr>
              <a:t> </a:t>
            </a:r>
            <a:r>
              <a:rPr lang="tr-TR" sz="1800" b="1" i="1" spc="145" dirty="0">
                <a:solidFill>
                  <a:schemeClr val="tx1"/>
                </a:solidFill>
                <a:latin typeface="Palatino Linotype" panose="02040502050505030304" pitchFamily="18" charset="0"/>
                <a:cs typeface="Verdana"/>
              </a:rPr>
              <a:t>bina</a:t>
            </a:r>
            <a:r>
              <a:rPr lang="tr-TR" sz="1800" b="1" i="1" spc="150" dirty="0">
                <a:solidFill>
                  <a:schemeClr val="tx1"/>
                </a:solidFill>
                <a:latin typeface="Palatino Linotype" panose="02040502050505030304" pitchFamily="18" charset="0"/>
                <a:cs typeface="Verdana"/>
              </a:rPr>
              <a:t> </a:t>
            </a:r>
            <a:r>
              <a:rPr lang="tr-TR" sz="1800" b="1" i="1" spc="130" dirty="0">
                <a:solidFill>
                  <a:schemeClr val="tx1"/>
                </a:solidFill>
                <a:latin typeface="Palatino Linotype" panose="02040502050505030304" pitchFamily="18" charset="0"/>
                <a:cs typeface="Verdana"/>
              </a:rPr>
              <a:t>teknolojisi,</a:t>
            </a:r>
            <a:r>
              <a:rPr lang="tr-TR" sz="1800" b="1" i="1" spc="135" dirty="0">
                <a:solidFill>
                  <a:schemeClr val="tx1"/>
                </a:solidFill>
                <a:latin typeface="Palatino Linotype" panose="02040502050505030304" pitchFamily="18" charset="0"/>
                <a:cs typeface="Verdana"/>
              </a:rPr>
              <a:t> </a:t>
            </a:r>
            <a:r>
              <a:rPr lang="tr-TR" sz="1800" b="1" i="1" spc="375" dirty="0">
                <a:solidFill>
                  <a:schemeClr val="tx1"/>
                </a:solidFill>
                <a:latin typeface="Palatino Linotype" panose="02040502050505030304" pitchFamily="18" charset="0"/>
                <a:cs typeface="Verdana"/>
              </a:rPr>
              <a:t>24 </a:t>
            </a:r>
            <a:r>
              <a:rPr lang="tr-TR" sz="1800" b="1" i="1" spc="-375" dirty="0">
                <a:solidFill>
                  <a:schemeClr val="tx1"/>
                </a:solidFill>
                <a:latin typeface="Palatino Linotype" panose="02040502050505030304" pitchFamily="18" charset="0"/>
                <a:cs typeface="Verdana"/>
              </a:rPr>
              <a:t> </a:t>
            </a:r>
            <a:r>
              <a:rPr lang="tr-TR" sz="1800" b="1" i="1" spc="220" dirty="0">
                <a:solidFill>
                  <a:schemeClr val="tx1"/>
                </a:solidFill>
                <a:latin typeface="Palatino Linotype" panose="02040502050505030304" pitchFamily="18" charset="0"/>
                <a:cs typeface="Verdana"/>
              </a:rPr>
              <a:t>saat </a:t>
            </a:r>
            <a:r>
              <a:rPr lang="tr-TR" sz="1800" b="1" i="1" spc="120" dirty="0">
                <a:solidFill>
                  <a:schemeClr val="tx1"/>
                </a:solidFill>
                <a:latin typeface="Palatino Linotype" panose="02040502050505030304" pitchFamily="18" charset="0"/>
                <a:cs typeface="Verdana"/>
              </a:rPr>
              <a:t>kapalı </a:t>
            </a:r>
            <a:r>
              <a:rPr lang="tr-TR" sz="1800" b="1" i="1" spc="190" dirty="0">
                <a:solidFill>
                  <a:schemeClr val="tx1"/>
                </a:solidFill>
                <a:latin typeface="Palatino Linotype" panose="02040502050505030304" pitchFamily="18" charset="0"/>
                <a:cs typeface="Verdana"/>
              </a:rPr>
              <a:t>devre </a:t>
            </a:r>
            <a:r>
              <a:rPr lang="tr-TR" sz="1800" b="1" i="1" spc="215" dirty="0">
                <a:solidFill>
                  <a:schemeClr val="tx1"/>
                </a:solidFill>
                <a:latin typeface="Palatino Linotype" panose="02040502050505030304" pitchFamily="18" charset="0"/>
                <a:cs typeface="Verdana"/>
              </a:rPr>
              <a:t>kamera </a:t>
            </a:r>
            <a:r>
              <a:rPr lang="tr-TR" sz="1800" b="1" i="1" spc="175" dirty="0">
                <a:solidFill>
                  <a:schemeClr val="tx1"/>
                </a:solidFill>
                <a:latin typeface="Palatino Linotype" panose="02040502050505030304" pitchFamily="18" charset="0"/>
                <a:cs typeface="Verdana"/>
              </a:rPr>
              <a:t>sistemleri </a:t>
            </a:r>
            <a:r>
              <a:rPr lang="tr-TR" sz="1800" b="1" i="1" spc="180" dirty="0">
                <a:solidFill>
                  <a:schemeClr val="tx1"/>
                </a:solidFill>
                <a:latin typeface="Palatino Linotype" panose="02040502050505030304" pitchFamily="18" charset="0"/>
                <a:cs typeface="Verdana"/>
              </a:rPr>
              <a:t> </a:t>
            </a:r>
            <a:r>
              <a:rPr lang="tr-TR" sz="1800" b="1" i="1" spc="155" dirty="0">
                <a:solidFill>
                  <a:schemeClr val="tx1"/>
                </a:solidFill>
                <a:latin typeface="Palatino Linotype" panose="02040502050505030304" pitchFamily="18" charset="0"/>
                <a:cs typeface="Verdana"/>
              </a:rPr>
              <a:t>ve </a:t>
            </a:r>
            <a:r>
              <a:rPr lang="tr-TR" sz="1800" b="1" i="1" spc="150" dirty="0">
                <a:solidFill>
                  <a:schemeClr val="tx1"/>
                </a:solidFill>
                <a:latin typeface="Palatino Linotype" panose="02040502050505030304" pitchFamily="18" charset="0"/>
                <a:cs typeface="Verdana"/>
              </a:rPr>
              <a:t>özel </a:t>
            </a:r>
            <a:r>
              <a:rPr lang="tr-TR" sz="1800" b="1" i="1" spc="130" dirty="0">
                <a:solidFill>
                  <a:schemeClr val="tx1"/>
                </a:solidFill>
                <a:latin typeface="Palatino Linotype" panose="02040502050505030304" pitchFamily="18" charset="0"/>
                <a:cs typeface="Verdana"/>
              </a:rPr>
              <a:t>güvenlik görevlileri </a:t>
            </a:r>
            <a:r>
              <a:rPr lang="tr-TR" sz="1800" b="1" i="1" spc="180" dirty="0">
                <a:solidFill>
                  <a:schemeClr val="tx1"/>
                </a:solidFill>
                <a:latin typeface="Palatino Linotype" panose="02040502050505030304" pitchFamily="18" charset="0"/>
                <a:cs typeface="Verdana"/>
              </a:rPr>
              <a:t>sayesinde </a:t>
            </a:r>
            <a:r>
              <a:rPr lang="tr-TR" sz="1800" b="1" i="1" spc="185" dirty="0">
                <a:solidFill>
                  <a:schemeClr val="tx1"/>
                </a:solidFill>
                <a:latin typeface="Palatino Linotype" panose="02040502050505030304" pitchFamily="18" charset="0"/>
                <a:cs typeface="Verdana"/>
              </a:rPr>
              <a:t> günün </a:t>
            </a:r>
            <a:r>
              <a:rPr lang="tr-TR" sz="1800" b="1" i="1" spc="210" dirty="0">
                <a:solidFill>
                  <a:schemeClr val="tx1"/>
                </a:solidFill>
                <a:latin typeface="Palatino Linotype" panose="02040502050505030304" pitchFamily="18" charset="0"/>
                <a:cs typeface="Verdana"/>
              </a:rPr>
              <a:t>her </a:t>
            </a:r>
            <a:r>
              <a:rPr lang="tr-TR" sz="1800" b="1" i="1" spc="175" dirty="0">
                <a:solidFill>
                  <a:schemeClr val="tx1"/>
                </a:solidFill>
                <a:latin typeface="Palatino Linotype" panose="02040502050505030304" pitchFamily="18" charset="0"/>
                <a:cs typeface="Verdana"/>
              </a:rPr>
              <a:t>saati</a:t>
            </a:r>
            <a:r>
              <a:rPr lang="tr-TR" sz="1800" b="1" i="1" spc="180" dirty="0">
                <a:solidFill>
                  <a:schemeClr val="tx1"/>
                </a:solidFill>
                <a:latin typeface="Palatino Linotype" panose="02040502050505030304" pitchFamily="18" charset="0"/>
                <a:cs typeface="Verdana"/>
              </a:rPr>
              <a:t> </a:t>
            </a:r>
            <a:r>
              <a:rPr lang="tr-TR" sz="1800" b="1" i="1" spc="165" dirty="0">
                <a:solidFill>
                  <a:schemeClr val="tx1"/>
                </a:solidFill>
                <a:latin typeface="Palatino Linotype" panose="02040502050505030304" pitchFamily="18" charset="0"/>
                <a:cs typeface="Verdana"/>
              </a:rPr>
              <a:t>huzurlu</a:t>
            </a:r>
            <a:r>
              <a:rPr lang="tr-TR" sz="1800" b="1" i="1" spc="170" dirty="0">
                <a:solidFill>
                  <a:schemeClr val="tx1"/>
                </a:solidFill>
                <a:latin typeface="Palatino Linotype" panose="02040502050505030304" pitchFamily="18" charset="0"/>
                <a:cs typeface="Verdana"/>
              </a:rPr>
              <a:t> </a:t>
            </a:r>
            <a:r>
              <a:rPr lang="tr-TR" sz="1800" b="1" i="1" spc="155" dirty="0">
                <a:solidFill>
                  <a:schemeClr val="tx1"/>
                </a:solidFill>
                <a:latin typeface="Palatino Linotype" panose="02040502050505030304" pitchFamily="18" charset="0"/>
                <a:cs typeface="Verdana"/>
              </a:rPr>
              <a:t>ve</a:t>
            </a:r>
            <a:r>
              <a:rPr lang="tr-TR" sz="1800" b="1" i="1" spc="160" dirty="0">
                <a:solidFill>
                  <a:schemeClr val="tx1"/>
                </a:solidFill>
                <a:latin typeface="Palatino Linotype" panose="02040502050505030304" pitchFamily="18" charset="0"/>
                <a:cs typeface="Verdana"/>
              </a:rPr>
              <a:t> </a:t>
            </a:r>
            <a:r>
              <a:rPr lang="tr-TR" sz="1800" b="1" i="1" spc="175" dirty="0">
                <a:solidFill>
                  <a:schemeClr val="tx1"/>
                </a:solidFill>
                <a:latin typeface="Palatino Linotype" panose="02040502050505030304" pitchFamily="18" charset="0"/>
                <a:cs typeface="Verdana"/>
              </a:rPr>
              <a:t>güven </a:t>
            </a:r>
            <a:r>
              <a:rPr lang="tr-TR" sz="1800" b="1" i="1" spc="180" dirty="0">
                <a:solidFill>
                  <a:schemeClr val="tx1"/>
                </a:solidFill>
                <a:latin typeface="Palatino Linotype" panose="02040502050505030304" pitchFamily="18" charset="0"/>
                <a:cs typeface="Verdana"/>
              </a:rPr>
              <a:t> </a:t>
            </a:r>
            <a:r>
              <a:rPr lang="tr-TR" sz="1800" b="1" i="1" spc="140" dirty="0">
                <a:solidFill>
                  <a:schemeClr val="tx1"/>
                </a:solidFill>
                <a:latin typeface="Palatino Linotype" panose="02040502050505030304" pitchFamily="18" charset="0"/>
                <a:cs typeface="Verdana"/>
              </a:rPr>
              <a:t>içinde</a:t>
            </a:r>
            <a:r>
              <a:rPr lang="tr-TR" sz="1800" b="1" i="1" spc="145" dirty="0">
                <a:solidFill>
                  <a:schemeClr val="tx1"/>
                </a:solidFill>
                <a:latin typeface="Palatino Linotype" panose="02040502050505030304" pitchFamily="18" charset="0"/>
                <a:cs typeface="Verdana"/>
              </a:rPr>
              <a:t> bir </a:t>
            </a:r>
            <a:r>
              <a:rPr lang="tr-TR" sz="1800" b="1" i="1" spc="210" dirty="0">
                <a:solidFill>
                  <a:schemeClr val="tx1"/>
                </a:solidFill>
                <a:latin typeface="Palatino Linotype" panose="02040502050505030304" pitchFamily="18" charset="0"/>
                <a:cs typeface="Verdana"/>
              </a:rPr>
              <a:t>yaşam</a:t>
            </a:r>
            <a:r>
              <a:rPr lang="tr-TR" sz="1800" b="1" i="1" spc="150" dirty="0">
                <a:solidFill>
                  <a:schemeClr val="tx1"/>
                </a:solidFill>
                <a:latin typeface="Palatino Linotype" panose="02040502050505030304" pitchFamily="18" charset="0"/>
                <a:cs typeface="Verdana"/>
              </a:rPr>
              <a:t> </a:t>
            </a:r>
            <a:r>
              <a:rPr lang="tr-TR" sz="1800" b="1" i="1" spc="195" dirty="0">
                <a:solidFill>
                  <a:schemeClr val="tx1"/>
                </a:solidFill>
                <a:latin typeface="Palatino Linotype" panose="02040502050505030304" pitchFamily="18" charset="0"/>
                <a:cs typeface="Verdana"/>
              </a:rPr>
              <a:t>sunuyor.</a:t>
            </a:r>
            <a:endParaRPr lang="tr-TR" sz="1800" b="1" i="1" dirty="0">
              <a:solidFill>
                <a:schemeClr val="tx1"/>
              </a:solidFill>
              <a:latin typeface="Palatino Linotype" panose="02040502050505030304" pitchFamily="18" charset="0"/>
              <a:cs typeface="Verdana"/>
            </a:endParaRPr>
          </a:p>
          <a:p>
            <a:endParaRPr lang="tr-TR" dirty="0"/>
          </a:p>
        </p:txBody>
      </p:sp>
      <p:grpSp>
        <p:nvGrpSpPr>
          <p:cNvPr id="8" name="object 10">
            <a:extLst>
              <a:ext uri="{FF2B5EF4-FFF2-40B4-BE49-F238E27FC236}">
                <a16:creationId xmlns:a16="http://schemas.microsoft.com/office/drawing/2014/main" id="{3EF7A910-413E-4EFE-9B83-CC42D3197A85}"/>
              </a:ext>
            </a:extLst>
          </p:cNvPr>
          <p:cNvGrpSpPr/>
          <p:nvPr/>
        </p:nvGrpSpPr>
        <p:grpSpPr>
          <a:xfrm>
            <a:off x="3006499" y="5051675"/>
            <a:ext cx="6751022" cy="4179332"/>
            <a:chOff x="4328305" y="0"/>
            <a:chExt cx="11447780" cy="6623050"/>
          </a:xfrm>
        </p:grpSpPr>
        <p:pic>
          <p:nvPicPr>
            <p:cNvPr id="9" name="object 11">
              <a:extLst>
                <a:ext uri="{FF2B5EF4-FFF2-40B4-BE49-F238E27FC236}">
                  <a16:creationId xmlns:a16="http://schemas.microsoft.com/office/drawing/2014/main" id="{F6FF0737-C4B1-44F3-B866-953C1CBFA3BF}"/>
                </a:ext>
              </a:extLst>
            </p:cNvPr>
            <p:cNvPicPr/>
            <p:nvPr/>
          </p:nvPicPr>
          <p:blipFill>
            <a:blip r:embed="rId4" cstate="print"/>
            <a:stretch>
              <a:fillRect/>
            </a:stretch>
          </p:blipFill>
          <p:spPr>
            <a:xfrm>
              <a:off x="10052032" y="0"/>
              <a:ext cx="5679400" cy="3292211"/>
            </a:xfrm>
            <a:prstGeom prst="rect">
              <a:avLst/>
            </a:prstGeom>
          </p:spPr>
        </p:pic>
        <p:sp>
          <p:nvSpPr>
            <p:cNvPr id="10" name="object 12">
              <a:extLst>
                <a:ext uri="{FF2B5EF4-FFF2-40B4-BE49-F238E27FC236}">
                  <a16:creationId xmlns:a16="http://schemas.microsoft.com/office/drawing/2014/main" id="{A338E004-A685-4C78-B505-A9BAE587C1B3}"/>
                </a:ext>
              </a:extLst>
            </p:cNvPr>
            <p:cNvSpPr/>
            <p:nvPr/>
          </p:nvSpPr>
          <p:spPr>
            <a:xfrm>
              <a:off x="10052032" y="0"/>
              <a:ext cx="5679440" cy="3292475"/>
            </a:xfrm>
            <a:custGeom>
              <a:avLst/>
              <a:gdLst/>
              <a:ahLst/>
              <a:cxnLst/>
              <a:rect l="l" t="t" r="r" b="b"/>
              <a:pathLst>
                <a:path w="5679440" h="3292475">
                  <a:moveTo>
                    <a:pt x="0" y="3292213"/>
                  </a:moveTo>
                  <a:lnTo>
                    <a:pt x="5679400" y="3292213"/>
                  </a:lnTo>
                  <a:lnTo>
                    <a:pt x="5679400" y="0"/>
                  </a:lnTo>
                </a:path>
                <a:path w="5679440" h="3292475">
                  <a:moveTo>
                    <a:pt x="0" y="0"/>
                  </a:moveTo>
                  <a:lnTo>
                    <a:pt x="0" y="3292213"/>
                  </a:lnTo>
                </a:path>
              </a:pathLst>
            </a:custGeom>
            <a:ln w="88653">
              <a:solidFill>
                <a:srgbClr val="144733"/>
              </a:solidFill>
            </a:ln>
          </p:spPr>
          <p:txBody>
            <a:bodyPr wrap="square" lIns="0" tIns="0" rIns="0" bIns="0" rtlCol="0"/>
            <a:lstStyle/>
            <a:p>
              <a:endParaRPr/>
            </a:p>
          </p:txBody>
        </p:sp>
        <p:pic>
          <p:nvPicPr>
            <p:cNvPr id="11" name="object 13">
              <a:extLst>
                <a:ext uri="{FF2B5EF4-FFF2-40B4-BE49-F238E27FC236}">
                  <a16:creationId xmlns:a16="http://schemas.microsoft.com/office/drawing/2014/main" id="{6CB43EC7-BADC-4146-99E8-C92914E1C765}"/>
                </a:ext>
              </a:extLst>
            </p:cNvPr>
            <p:cNvPicPr/>
            <p:nvPr/>
          </p:nvPicPr>
          <p:blipFill>
            <a:blip r:embed="rId5" cstate="print"/>
            <a:stretch>
              <a:fillRect/>
            </a:stretch>
          </p:blipFill>
          <p:spPr>
            <a:xfrm>
              <a:off x="10052032" y="3292213"/>
              <a:ext cx="5679400" cy="3241610"/>
            </a:xfrm>
            <a:prstGeom prst="rect">
              <a:avLst/>
            </a:prstGeom>
          </p:spPr>
        </p:pic>
        <p:sp>
          <p:nvSpPr>
            <p:cNvPr id="12" name="object 14">
              <a:extLst>
                <a:ext uri="{FF2B5EF4-FFF2-40B4-BE49-F238E27FC236}">
                  <a16:creationId xmlns:a16="http://schemas.microsoft.com/office/drawing/2014/main" id="{B6F75154-21E7-4050-9D2B-22EB294295CB}"/>
                </a:ext>
              </a:extLst>
            </p:cNvPr>
            <p:cNvSpPr/>
            <p:nvPr/>
          </p:nvSpPr>
          <p:spPr>
            <a:xfrm>
              <a:off x="10052032" y="3292213"/>
              <a:ext cx="5679440" cy="3241675"/>
            </a:xfrm>
            <a:custGeom>
              <a:avLst/>
              <a:gdLst/>
              <a:ahLst/>
              <a:cxnLst/>
              <a:rect l="l" t="t" r="r" b="b"/>
              <a:pathLst>
                <a:path w="5679440" h="3241675">
                  <a:moveTo>
                    <a:pt x="5679400" y="3241610"/>
                  </a:moveTo>
                  <a:lnTo>
                    <a:pt x="5679400" y="0"/>
                  </a:lnTo>
                  <a:lnTo>
                    <a:pt x="0" y="0"/>
                  </a:lnTo>
                  <a:lnTo>
                    <a:pt x="0" y="3241610"/>
                  </a:lnTo>
                </a:path>
              </a:pathLst>
            </a:custGeom>
            <a:ln w="88653">
              <a:solidFill>
                <a:srgbClr val="144733"/>
              </a:solidFill>
            </a:ln>
          </p:spPr>
          <p:txBody>
            <a:bodyPr wrap="square" lIns="0" tIns="0" rIns="0" bIns="0" rtlCol="0"/>
            <a:lstStyle/>
            <a:p>
              <a:endParaRPr/>
            </a:p>
          </p:txBody>
        </p:sp>
        <p:pic>
          <p:nvPicPr>
            <p:cNvPr id="15" name="object 15">
              <a:extLst>
                <a:ext uri="{FF2B5EF4-FFF2-40B4-BE49-F238E27FC236}">
                  <a16:creationId xmlns:a16="http://schemas.microsoft.com/office/drawing/2014/main" id="{C6A21AA6-A38F-48F5-8F55-040A00E8E4DA}"/>
                </a:ext>
              </a:extLst>
            </p:cNvPr>
            <p:cNvPicPr/>
            <p:nvPr/>
          </p:nvPicPr>
          <p:blipFill>
            <a:blip r:embed="rId6" cstate="print"/>
            <a:stretch>
              <a:fillRect/>
            </a:stretch>
          </p:blipFill>
          <p:spPr>
            <a:xfrm>
              <a:off x="4372640" y="0"/>
              <a:ext cx="5679400" cy="3292211"/>
            </a:xfrm>
            <a:prstGeom prst="rect">
              <a:avLst/>
            </a:prstGeom>
          </p:spPr>
        </p:pic>
        <p:sp>
          <p:nvSpPr>
            <p:cNvPr id="16" name="object 16">
              <a:extLst>
                <a:ext uri="{FF2B5EF4-FFF2-40B4-BE49-F238E27FC236}">
                  <a16:creationId xmlns:a16="http://schemas.microsoft.com/office/drawing/2014/main" id="{7593DDF6-9809-4519-80CF-A45A561AB21E}"/>
                </a:ext>
              </a:extLst>
            </p:cNvPr>
            <p:cNvSpPr/>
            <p:nvPr/>
          </p:nvSpPr>
          <p:spPr>
            <a:xfrm>
              <a:off x="4372631" y="0"/>
              <a:ext cx="5679440" cy="3292475"/>
            </a:xfrm>
            <a:custGeom>
              <a:avLst/>
              <a:gdLst/>
              <a:ahLst/>
              <a:cxnLst/>
              <a:rect l="l" t="t" r="r" b="b"/>
              <a:pathLst>
                <a:path w="5679440" h="3292475">
                  <a:moveTo>
                    <a:pt x="0" y="3292213"/>
                  </a:moveTo>
                  <a:lnTo>
                    <a:pt x="5679400" y="3292213"/>
                  </a:lnTo>
                  <a:lnTo>
                    <a:pt x="5679400" y="0"/>
                  </a:lnTo>
                </a:path>
                <a:path w="5679440" h="3292475">
                  <a:moveTo>
                    <a:pt x="0" y="0"/>
                  </a:moveTo>
                  <a:lnTo>
                    <a:pt x="0" y="3292213"/>
                  </a:lnTo>
                </a:path>
              </a:pathLst>
            </a:custGeom>
            <a:ln w="88653">
              <a:solidFill>
                <a:srgbClr val="144733"/>
              </a:solidFill>
            </a:ln>
          </p:spPr>
          <p:txBody>
            <a:bodyPr wrap="square" lIns="0" tIns="0" rIns="0" bIns="0" rtlCol="0"/>
            <a:lstStyle/>
            <a:p>
              <a:endParaRPr/>
            </a:p>
          </p:txBody>
        </p:sp>
        <p:pic>
          <p:nvPicPr>
            <p:cNvPr id="17" name="object 17">
              <a:extLst>
                <a:ext uri="{FF2B5EF4-FFF2-40B4-BE49-F238E27FC236}">
                  <a16:creationId xmlns:a16="http://schemas.microsoft.com/office/drawing/2014/main" id="{6E2934EC-72E2-4226-8D5F-F2583885843D}"/>
                </a:ext>
              </a:extLst>
            </p:cNvPr>
            <p:cNvPicPr/>
            <p:nvPr/>
          </p:nvPicPr>
          <p:blipFill>
            <a:blip r:embed="rId7" cstate="print"/>
            <a:stretch>
              <a:fillRect/>
            </a:stretch>
          </p:blipFill>
          <p:spPr>
            <a:xfrm>
              <a:off x="4372640" y="3292213"/>
              <a:ext cx="5679400" cy="3241610"/>
            </a:xfrm>
            <a:prstGeom prst="rect">
              <a:avLst/>
            </a:prstGeom>
          </p:spPr>
        </p:pic>
        <p:sp>
          <p:nvSpPr>
            <p:cNvPr id="18" name="object 18">
              <a:extLst>
                <a:ext uri="{FF2B5EF4-FFF2-40B4-BE49-F238E27FC236}">
                  <a16:creationId xmlns:a16="http://schemas.microsoft.com/office/drawing/2014/main" id="{0896BE20-3025-4805-B21F-8EBAC0327D10}"/>
                </a:ext>
              </a:extLst>
            </p:cNvPr>
            <p:cNvSpPr/>
            <p:nvPr/>
          </p:nvSpPr>
          <p:spPr>
            <a:xfrm>
              <a:off x="4372631" y="3292213"/>
              <a:ext cx="5679440" cy="3241675"/>
            </a:xfrm>
            <a:custGeom>
              <a:avLst/>
              <a:gdLst/>
              <a:ahLst/>
              <a:cxnLst/>
              <a:rect l="l" t="t" r="r" b="b"/>
              <a:pathLst>
                <a:path w="5679440" h="3241675">
                  <a:moveTo>
                    <a:pt x="5679400" y="3241610"/>
                  </a:moveTo>
                  <a:lnTo>
                    <a:pt x="5679400" y="0"/>
                  </a:lnTo>
                  <a:lnTo>
                    <a:pt x="0" y="0"/>
                  </a:lnTo>
                  <a:lnTo>
                    <a:pt x="0" y="3241610"/>
                  </a:lnTo>
                </a:path>
              </a:pathLst>
            </a:custGeom>
            <a:ln w="88653">
              <a:solidFill>
                <a:srgbClr val="144733"/>
              </a:solidFill>
            </a:ln>
          </p:spPr>
          <p:txBody>
            <a:bodyPr wrap="square" lIns="0" tIns="0" rIns="0" bIns="0" rtlCol="0"/>
            <a:lstStyle/>
            <a:p>
              <a:endParaRPr/>
            </a:p>
          </p:txBody>
        </p:sp>
      </p:grpSp>
    </p:spTree>
    <p:extLst>
      <p:ext uri="{BB962C8B-B14F-4D97-AF65-F5344CB8AC3E}">
        <p14:creationId xmlns:p14="http://schemas.microsoft.com/office/powerpoint/2010/main" val="190107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99936" y="269676"/>
            <a:ext cx="10634319" cy="666115"/>
          </a:xfrm>
          <a:prstGeom prst="rect">
            <a:avLst/>
          </a:prstGeom>
        </p:spPr>
        <p:txBody>
          <a:bodyPr vert="horz" wrap="square" lIns="0" tIns="12700" rIns="0" bIns="0" rtlCol="0">
            <a:spAutoFit/>
          </a:bodyPr>
          <a:lstStyle/>
          <a:p>
            <a:pPr marL="12700">
              <a:lnSpc>
                <a:spcPct val="100000"/>
              </a:lnSpc>
              <a:spcBef>
                <a:spcPts val="100"/>
              </a:spcBef>
            </a:pPr>
            <a:r>
              <a:rPr lang="tr-TR" b="1" spc="-20" dirty="0"/>
              <a:t>Misyonumuz  &amp; Vizyonumuz</a:t>
            </a:r>
            <a:endParaRPr b="1" spc="-20" dirty="0"/>
          </a:p>
        </p:txBody>
      </p:sp>
      <p:sp>
        <p:nvSpPr>
          <p:cNvPr id="9" name="object 9"/>
          <p:cNvSpPr txBox="1"/>
          <p:nvPr/>
        </p:nvSpPr>
        <p:spPr>
          <a:xfrm>
            <a:off x="505155" y="1105281"/>
            <a:ext cx="2009445" cy="274434"/>
          </a:xfrm>
          <a:prstGeom prst="rect">
            <a:avLst/>
          </a:prstGeom>
        </p:spPr>
        <p:txBody>
          <a:bodyPr vert="horz" wrap="square" lIns="0" tIns="12700" rIns="0" bIns="0" rtlCol="0">
            <a:spAutoFit/>
          </a:bodyPr>
          <a:lstStyle/>
          <a:p>
            <a:pPr marL="12700">
              <a:lnSpc>
                <a:spcPct val="100000"/>
              </a:lnSpc>
            </a:pPr>
            <a:endParaRPr sz="1700" dirty="0">
              <a:latin typeface="Calibri Light"/>
              <a:cs typeface="Calibri Light"/>
            </a:endParaRPr>
          </a:p>
        </p:txBody>
      </p:sp>
      <p:sp>
        <p:nvSpPr>
          <p:cNvPr id="12" name="Metin kutusu 11">
            <a:extLst>
              <a:ext uri="{FF2B5EF4-FFF2-40B4-BE49-F238E27FC236}">
                <a16:creationId xmlns:a16="http://schemas.microsoft.com/office/drawing/2014/main" id="{1E76EB09-CD26-4181-AAEE-8D31CB498D92}"/>
              </a:ext>
            </a:extLst>
          </p:cNvPr>
          <p:cNvSpPr txBox="1"/>
          <p:nvPr/>
        </p:nvSpPr>
        <p:spPr>
          <a:xfrm>
            <a:off x="505155" y="1471958"/>
            <a:ext cx="11430000" cy="6226705"/>
          </a:xfrm>
          <a:prstGeom prst="rect">
            <a:avLst/>
          </a:prstGeom>
          <a:noFill/>
        </p:spPr>
        <p:txBody>
          <a:bodyPr wrap="square">
            <a:spAutoFit/>
          </a:bodyPr>
          <a:lstStyle/>
          <a:p>
            <a:pPr algn="ctr"/>
            <a:endParaRPr lang="tr-TR" sz="1700" b="1" i="1" cap="all" dirty="0">
              <a:solidFill>
                <a:srgbClr val="555555"/>
              </a:solidFill>
              <a:effectLst/>
              <a:latin typeface="Palatino Linotype" panose="02040502050505030304" pitchFamily="18" charset="0"/>
            </a:endParaRPr>
          </a:p>
          <a:p>
            <a:pPr algn="ctr"/>
            <a:endParaRPr lang="tr-TR" sz="1700" b="1" i="1" cap="all" dirty="0">
              <a:solidFill>
                <a:srgbClr val="555555"/>
              </a:solidFill>
              <a:effectLst/>
              <a:latin typeface="Palatino Linotype" panose="02040502050505030304" pitchFamily="18" charset="0"/>
            </a:endParaRPr>
          </a:p>
          <a:p>
            <a:pPr algn="just">
              <a:lnSpc>
                <a:spcPct val="107000"/>
              </a:lnSpc>
              <a:spcAft>
                <a:spcPts val="800"/>
              </a:spcAft>
            </a:pPr>
            <a:r>
              <a:rPr lang="tr-TR" sz="1700" b="1" i="1" dirty="0">
                <a:effectLst/>
                <a:latin typeface="Palatino Linotype" panose="02040502050505030304" pitchFamily="18" charset="0"/>
                <a:ea typeface="Calibri" panose="020F0502020204030204" pitchFamily="34" charset="0"/>
                <a:cs typeface="Times New Roman" panose="02020603050405020304" pitchFamily="18" charset="0"/>
              </a:rPr>
              <a:t>Mühendislik ve mimarlık alanında en iyiyi üretmeye çalışmak ve bugünden geleceğe aktarabileceğimiz yüksek standartlara sahip yapılar tasarlamak… İnsan ile yaşayan ve gerektiğinde onun ihtiyaçlarına göre değişebilen, doğayla dost mekanlar kurgulayabilmenin öneminin bilincinde olarak tasarımlarımıza yön veriyoruz. Her çalışmayla artan heyecan ve kararlılığımızla, elde ettiğimiz deneyimlerimizi bir sonraki çalışmaya yansıtarak devamlı öğrenebilmek; bunun </a:t>
            </a:r>
            <a:r>
              <a:rPr lang="tr-TR" sz="1700" i="1" dirty="0">
                <a:effectLst/>
                <a:latin typeface="Palatino Linotype" panose="02040502050505030304" pitchFamily="18" charset="0"/>
                <a:ea typeface="Calibri" panose="020F0502020204030204" pitchFamily="34" charset="0"/>
                <a:cs typeface="Times New Roman" panose="02020603050405020304" pitchFamily="18" charset="0"/>
              </a:rPr>
              <a:t>sonucunda</a:t>
            </a:r>
            <a:r>
              <a:rPr lang="tr-TR" sz="1700" b="1" i="1" dirty="0">
                <a:effectLst/>
                <a:latin typeface="Palatino Linotype" panose="02040502050505030304" pitchFamily="18" charset="0"/>
                <a:ea typeface="Calibri" panose="020F0502020204030204" pitchFamily="34" charset="0"/>
                <a:cs typeface="Times New Roman" panose="02020603050405020304" pitchFamily="18" charset="0"/>
              </a:rPr>
              <a:t> da sürekli gelişmek ve her zaman dinamik kalmak bizim temel ilkemizdir.</a:t>
            </a:r>
          </a:p>
          <a:p>
            <a:pPr algn="l"/>
            <a:endParaRPr lang="tr-TR" dirty="0">
              <a:latin typeface="-apple-system"/>
            </a:endParaRPr>
          </a:p>
          <a:p>
            <a:pPr algn="l"/>
            <a:endParaRPr lang="tr-TR" b="0" i="0" dirty="0">
              <a:effectLst/>
              <a:latin typeface="-apple-system"/>
            </a:endParaRPr>
          </a:p>
          <a:p>
            <a:pPr algn="l"/>
            <a:endParaRPr lang="tr-TR" dirty="0">
              <a:latin typeface="-apple-system"/>
            </a:endParaRPr>
          </a:p>
          <a:p>
            <a:pPr algn="l"/>
            <a:endParaRPr lang="tr-TR" dirty="0">
              <a:latin typeface="-apple-system"/>
            </a:endParaRPr>
          </a:p>
          <a:p>
            <a:pPr algn="l"/>
            <a:endParaRPr lang="tr-TR" dirty="0">
              <a:latin typeface="-apple-system"/>
            </a:endParaRPr>
          </a:p>
          <a:p>
            <a:pPr algn="l"/>
            <a:endParaRPr lang="tr-TR" dirty="0">
              <a:latin typeface="-apple-system"/>
            </a:endParaRPr>
          </a:p>
          <a:p>
            <a:pPr algn="l"/>
            <a:endParaRPr lang="tr-TR" b="0" i="0" dirty="0">
              <a:effectLst/>
              <a:latin typeface="-apple-system"/>
            </a:endParaRPr>
          </a:p>
          <a:p>
            <a:pPr algn="l"/>
            <a:endParaRPr lang="tr-TR" dirty="0">
              <a:latin typeface="-apple-system"/>
            </a:endParaRPr>
          </a:p>
          <a:p>
            <a:pPr algn="l"/>
            <a:endParaRPr lang="tr-TR" b="0" i="0" dirty="0">
              <a:effectLst/>
              <a:latin typeface="-apple-system"/>
            </a:endParaRPr>
          </a:p>
          <a:p>
            <a:pPr algn="ctr"/>
            <a:endParaRPr lang="tr-TR" b="1" i="0" cap="all" dirty="0">
              <a:solidFill>
                <a:srgbClr val="555555"/>
              </a:solidFill>
              <a:effectLst/>
              <a:latin typeface="Raleway" panose="020B0604020202020204" pitchFamily="2" charset="0"/>
            </a:endParaRPr>
          </a:p>
          <a:p>
            <a:pPr algn="ctr"/>
            <a:endParaRPr lang="tr-TR" b="1" i="0" cap="all" dirty="0">
              <a:solidFill>
                <a:srgbClr val="555555"/>
              </a:solidFill>
              <a:effectLst/>
              <a:latin typeface="Raleway" panose="020B0604020202020204" pitchFamily="2" charset="0"/>
            </a:endParaRPr>
          </a:p>
          <a:p>
            <a:pPr algn="just"/>
            <a:r>
              <a:rPr lang="tr-TR" sz="1700" b="1" i="1" dirty="0">
                <a:effectLst/>
                <a:latin typeface="Palatino Linotype" panose="02040502050505030304" pitchFamily="18" charset="0"/>
                <a:ea typeface="Calibri" panose="020F0502020204030204" pitchFamily="34" charset="0"/>
                <a:cs typeface="Times New Roman" panose="02020603050405020304" pitchFamily="18" charset="0"/>
              </a:rPr>
              <a:t>Geleneksel mimariden elde edilen deneyimleri analiz edip değerlendirerek modern mimariye aktarmak; çağdaş yaşamın gerektirdiği mekan kurgusu ve biçimlerini en iyi şekilde tasarlamak… Bu bize bugünün ve yarının ihtiyaçlarına cevap verebilecek, daha kalıcı ve estetik değerlerle yüksek yapılar yapma imkanı sağlamaktadır.</a:t>
            </a:r>
          </a:p>
          <a:p>
            <a:pPr algn="ctr"/>
            <a:endParaRPr lang="tr-TR" b="1" i="0" cap="all" dirty="0">
              <a:solidFill>
                <a:srgbClr val="555555"/>
              </a:solidFill>
              <a:effectLst/>
              <a:latin typeface="Raleway" panose="020B0604020202020204" pitchFamily="2" charset="0"/>
            </a:endParaRPr>
          </a:p>
        </p:txBody>
      </p:sp>
      <p:pic>
        <p:nvPicPr>
          <p:cNvPr id="4" name="Resim 3">
            <a:extLst>
              <a:ext uri="{FF2B5EF4-FFF2-40B4-BE49-F238E27FC236}">
                <a16:creationId xmlns:a16="http://schemas.microsoft.com/office/drawing/2014/main" id="{0192CF62-D368-4405-BF0A-3E9C62F7B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7383" y="3657600"/>
            <a:ext cx="3966833" cy="2573081"/>
          </a:xfrm>
          <a:prstGeom prst="rect">
            <a:avLst/>
          </a:prstGeom>
        </p:spPr>
      </p:pic>
    </p:spTree>
    <p:extLst>
      <p:ext uri="{BB962C8B-B14F-4D97-AF65-F5344CB8AC3E}">
        <p14:creationId xmlns:p14="http://schemas.microsoft.com/office/powerpoint/2010/main" val="1635203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0404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2611</TotalTime>
  <Words>1290</Words>
  <Application>Microsoft Office PowerPoint</Application>
  <PresentationFormat>A3 Kağıt (297x420 mm)</PresentationFormat>
  <Paragraphs>135</Paragraphs>
  <Slides>38</Slides>
  <Notes>2</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38</vt:i4>
      </vt:variant>
    </vt:vector>
  </HeadingPairs>
  <TitlesOfParts>
    <vt:vector size="46" baseType="lpstr">
      <vt:lpstr>-apple-system</vt:lpstr>
      <vt:lpstr>Arial</vt:lpstr>
      <vt:lpstr>Berkshire Swash</vt:lpstr>
      <vt:lpstr>Calibri</vt:lpstr>
      <vt:lpstr>Calibri Light</vt:lpstr>
      <vt:lpstr>Palatino Linotype</vt:lpstr>
      <vt:lpstr>Raleway</vt:lpstr>
      <vt:lpstr>Office Theme</vt:lpstr>
      <vt:lpstr>PowerPoint Sunusu</vt:lpstr>
      <vt:lpstr>   Firma Tanıtımı</vt:lpstr>
      <vt:lpstr>    Önceki Projelerimiz</vt:lpstr>
      <vt:lpstr>    Papatya Residences İstanbul…  </vt:lpstr>
      <vt:lpstr>    Papatya Park Residences İstanbul…  </vt:lpstr>
      <vt:lpstr>Papatya Park Residences İstanbul…  </vt:lpstr>
      <vt:lpstr>Papatya Vadi Konakları İstanbul…  </vt:lpstr>
      <vt:lpstr>Papatya Vadi Konakları İstanbul…  </vt:lpstr>
      <vt:lpstr>Misyonumuz  &amp; Vizyonumuz</vt:lpstr>
      <vt:lpstr>PowerPoint Sunusu</vt:lpstr>
      <vt:lpstr>Bodrum PAPATYA GÜMÜŞLÜK Projemiz…</vt:lpstr>
      <vt:lpstr>Bodrum Gümüşlük…</vt:lpstr>
      <vt:lpstr>Papatya Gümüşlük Villaları Proje Alanı</vt:lpstr>
      <vt:lpstr>Proje Teknik Özellikler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Aydınlatma Armatürleri</vt:lpstr>
      <vt:lpstr>PowerPoint Sunusu</vt:lpstr>
      <vt:lpstr>PowerPoint Sunusu</vt:lpstr>
      <vt:lpstr>PowerPoint Sunusu</vt:lpstr>
      <vt:lpstr>PowerPoint Sunusu</vt:lpstr>
      <vt:lpstr>    Yüzme Havuzu &amp; Güneşlenme Alanı</vt:lpstr>
      <vt:lpstr>Yüzme Havuzu &amp; Güneşlenme Alanı</vt:lpstr>
      <vt:lpstr>Yüzme Havuzu &amp; Güneşlenme Alanı</vt:lpstr>
      <vt:lpstr>    Yüzme Havuzu &amp; Güneşlenme Alanı</vt:lpstr>
      <vt:lpstr>Kat Planları …</vt:lpstr>
      <vt:lpstr>Kat planları…</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Lina Tasarım</dc:creator>
  <cp:lastModifiedBy>İlker KULALI</cp:lastModifiedBy>
  <cp:revision>135</cp:revision>
  <dcterms:created xsi:type="dcterms:W3CDTF">2022-12-02T10:19:01Z</dcterms:created>
  <dcterms:modified xsi:type="dcterms:W3CDTF">2023-01-19T07:53:23Z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2019-02-06T00:00:00Z</vt:filetime>
  </property>
  <property fmtid="{D5CDD505-2E9C-101B-9397-08002B2CF9AE}" pid="3" name="Creator">
    <vt:lpwstr>Microsoft® PowerPoint® 2016</vt:lpwstr>
  </property>
  <property fmtid="{D5CDD505-2E9C-101B-9397-08002B2CF9AE}" pid="4" name="LastSaved">
    <vt:filetime>2022-12-02T00:00:00Z</vt:filetime>
  </property>
  <property fmtid="{D5CDD505-2E9C-101B-9397-08002B2CF9AE}" pid="5" name="Producer">
    <vt:lpwstr>Microsoft® PowerPoint® 2016</vt:lpwstr>
  </property>
</Properties>
</file>